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slideLayouts/slideLayout5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90" r:id="rId5"/>
    <p:sldMasterId id="2147483720" r:id="rId6"/>
  </p:sldMasterIdLst>
  <p:notesMasterIdLst>
    <p:notesMasterId r:id="rId35"/>
  </p:notesMasterIdLst>
  <p:sldIdLst>
    <p:sldId id="2142532398" r:id="rId7"/>
    <p:sldId id="2142532399" r:id="rId8"/>
    <p:sldId id="2142532421" r:id="rId9"/>
    <p:sldId id="2142532420" r:id="rId10"/>
    <p:sldId id="2142532422" r:id="rId11"/>
    <p:sldId id="2142532425" r:id="rId12"/>
    <p:sldId id="2142532424" r:id="rId13"/>
    <p:sldId id="2142532430" r:id="rId14"/>
    <p:sldId id="2142532427" r:id="rId15"/>
    <p:sldId id="2142532431" r:id="rId16"/>
    <p:sldId id="2142532426" r:id="rId17"/>
    <p:sldId id="2142532428" r:id="rId18"/>
    <p:sldId id="2142532435" r:id="rId19"/>
    <p:sldId id="2142532429" r:id="rId20"/>
    <p:sldId id="2142532419" r:id="rId21"/>
    <p:sldId id="2142532436" r:id="rId22"/>
    <p:sldId id="2142532433" r:id="rId23"/>
    <p:sldId id="2142532404" r:id="rId24"/>
    <p:sldId id="2142532434" r:id="rId25"/>
    <p:sldId id="2142532409" r:id="rId26"/>
    <p:sldId id="2142532410" r:id="rId27"/>
    <p:sldId id="2142532411" r:id="rId28"/>
    <p:sldId id="2142532412" r:id="rId29"/>
    <p:sldId id="2142532413" r:id="rId30"/>
    <p:sldId id="2142532414" r:id="rId31"/>
    <p:sldId id="2142532415" r:id="rId32"/>
    <p:sldId id="2142532416" r:id="rId33"/>
    <p:sldId id="214253241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A578C3A-BB85-452E-BF31-C6B4BBD59010}">
          <p14:sldIdLst>
            <p14:sldId id="2142532398"/>
          </p14:sldIdLst>
        </p14:section>
        <p14:section name="General" id="{C39076A8-8B5A-4B30-951A-3DA78215D563}">
          <p14:sldIdLst>
            <p14:sldId id="2142532399"/>
            <p14:sldId id="2142532421"/>
            <p14:sldId id="2142532420"/>
            <p14:sldId id="2142532422"/>
            <p14:sldId id="2142532425"/>
            <p14:sldId id="2142532424"/>
            <p14:sldId id="2142532430"/>
            <p14:sldId id="2142532427"/>
            <p14:sldId id="2142532431"/>
            <p14:sldId id="2142532426"/>
            <p14:sldId id="2142532428"/>
            <p14:sldId id="2142532435"/>
            <p14:sldId id="2142532429"/>
            <p14:sldId id="2142532419"/>
            <p14:sldId id="2142532436"/>
            <p14:sldId id="2142532433"/>
          </p14:sldIdLst>
        </p14:section>
        <p14:section name="Knowledge Checks" id="{4BB9FF66-793A-495E-BC27-A130F1128A5E}">
          <p14:sldIdLst>
            <p14:sldId id="2142532404"/>
            <p14:sldId id="2142532434"/>
            <p14:sldId id="2142532409"/>
            <p14:sldId id="2142532410"/>
            <p14:sldId id="2142532411"/>
            <p14:sldId id="2142532412"/>
            <p14:sldId id="2142532413"/>
            <p14:sldId id="2142532414"/>
            <p14:sldId id="2142532415"/>
            <p14:sldId id="2142532416"/>
            <p14:sldId id="214253241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70" autoAdjust="0"/>
    <p:restoredTop sz="91940" autoAdjust="0"/>
  </p:normalViewPr>
  <p:slideViewPr>
    <p:cSldViewPr snapToGrid="0">
      <p:cViewPr varScale="1">
        <p:scale>
          <a:sx n="76" d="100"/>
          <a:sy n="76" d="100"/>
        </p:scale>
        <p:origin x="60" y="8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tableStyles" Target="tableStyles.xml"/><Relationship Id="rId21" Type="http://schemas.openxmlformats.org/officeDocument/2006/relationships/slide" Target="slides/slide15.xml"/><Relationship Id="rId34" Type="http://schemas.openxmlformats.org/officeDocument/2006/relationships/slide" Target="slides/slide28.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notesMaster" Target="notesMasters/notesMaster1.xml"/><Relationship Id="rId8" Type="http://schemas.openxmlformats.org/officeDocument/2006/relationships/slide" Target="slides/slide2.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5B7064-0CC8-472B-B0C7-A1BE13D30ADA}" type="datetimeFigureOut">
              <a:rPr lang="en-GB" smtClean="0"/>
              <a:t>12/08/2022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9563DD-C610-4B4B-A25D-B4AD6DC36FDC}" type="slidenum">
              <a:rPr lang="en-GB" smtClean="0"/>
              <a:t>‹#›</a:t>
            </a:fld>
            <a:endParaRPr lang="en-GB"/>
          </a:p>
        </p:txBody>
      </p:sp>
    </p:spTree>
    <p:extLst>
      <p:ext uri="{BB962C8B-B14F-4D97-AF65-F5344CB8AC3E}">
        <p14:creationId xmlns:p14="http://schemas.microsoft.com/office/powerpoint/2010/main" val="1187869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563825A-F6AA-4151-A6AC-7E568503392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2051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4672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55612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8156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59485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58203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8475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47737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2836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51199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3866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86144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6703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46797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34033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71294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96857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11637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22141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95761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0477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GB" b="0" dirty="0"/>
              <a:t>With the examples to date, we have been using the breakout rooms functionality within Microsoft Teams.</a:t>
            </a:r>
          </a:p>
          <a:p>
            <a:pPr marL="0" lvl="0" indent="0">
              <a:buFont typeface="Arial" panose="020B0604020202020204" pitchFamily="34" charset="0"/>
              <a:buNone/>
            </a:pPr>
            <a:endParaRPr lang="en-GB" b="0" dirty="0"/>
          </a:p>
          <a:p>
            <a:pPr marL="0" lvl="0" indent="0">
              <a:buFont typeface="Arial" panose="020B0604020202020204" pitchFamily="34" charset="0"/>
              <a:buNone/>
            </a:pPr>
            <a:r>
              <a:rPr lang="en-GB" b="0" dirty="0"/>
              <a:t>This could equally work using the Meet Now functionality within a channel (for example, create a channel per team, this has the added overhead of pre-creating teams).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1982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GB" b="1" dirty="0"/>
              <a:t>Channel</a:t>
            </a:r>
            <a:endParaRPr lang="en-GB" b="0" dirty="0"/>
          </a:p>
          <a:p>
            <a:pPr marL="171450" lvl="0" indent="-171450">
              <a:buFont typeface="Arial" panose="020B0604020202020204" pitchFamily="34" charset="0"/>
              <a:buChar char="•"/>
            </a:pPr>
            <a:r>
              <a:rPr lang="en-GB" b="0" dirty="0"/>
              <a:t>Will you be running this In-Person or Online?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0" dirty="0"/>
              <a:t>In-Person: [-] Scale [+] Engagement</a:t>
            </a:r>
          </a:p>
          <a:p>
            <a:pPr marL="628650" lvl="1" indent="-171450">
              <a:buFont typeface="Arial" panose="020B0604020202020204" pitchFamily="34" charset="0"/>
              <a:buChar char="•"/>
            </a:pPr>
            <a:r>
              <a:rPr lang="en-GB" b="0" dirty="0"/>
              <a:t>Online: [+] Scale [-] Engagement</a:t>
            </a:r>
          </a:p>
          <a:p>
            <a:pPr marL="171450" lvl="0" indent="-171450">
              <a:buFont typeface="Arial" panose="020B0604020202020204" pitchFamily="34" charset="0"/>
              <a:buChar char="•"/>
            </a:pPr>
            <a:r>
              <a:rPr lang="en-GB" b="0" dirty="0"/>
              <a:t>If online, you will require a platform (such as Teams Meeting) that enables bi-directional communication so people can share screen, ask questions, use audio/video, etc.</a:t>
            </a:r>
          </a:p>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040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3791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42396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9498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9127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A4DCE3-9540-4A0E-9EAF-9DA2A5AC9F01}"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94065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01075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44210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124257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 v2">
    <p:bg>
      <p:bgPr>
        <a:solidFill>
          <a:schemeClr val="tx1"/>
        </a:solidFill>
        <a:effectLst/>
      </p:bgPr>
    </p:bg>
    <p:spTree>
      <p:nvGrpSpPr>
        <p:cNvPr id="1" name=""/>
        <p:cNvGrpSpPr/>
        <p:nvPr/>
      </p:nvGrpSpPr>
      <p:grpSpPr>
        <a:xfrm>
          <a:off x="0" y="0"/>
          <a:ext cx="0" cy="0"/>
          <a:chOff x="0" y="0"/>
          <a:chExt cx="0" cy="0"/>
        </a:xfrm>
      </p:grpSpPr>
      <p:pic>
        <p:nvPicPr>
          <p:cNvPr id="8" name="Picture 7" descr="A person sitting at a table looking at a computer&#10;&#10;Description automatically generated">
            <a:extLst>
              <a:ext uri="{FF2B5EF4-FFF2-40B4-BE49-F238E27FC236}">
                <a16:creationId xmlns:a16="http://schemas.microsoft.com/office/drawing/2014/main" id="{0895133C-54D8-4F41-A7CF-001828BEE55D}"/>
              </a:ext>
            </a:extLst>
          </p:cNvPr>
          <p:cNvPicPr>
            <a:picLocks noChangeAspect="1"/>
          </p:cNvPicPr>
          <p:nvPr userDrawn="1"/>
        </p:nvPicPr>
        <p:blipFill rotWithShape="1">
          <a:blip r:embed="rId2"/>
          <a:srcRect l="-18798" t="13965" r="18796" b="13965"/>
          <a:stretch/>
        </p:blipFill>
        <p:spPr>
          <a:xfrm>
            <a:off x="0" y="0"/>
            <a:ext cx="12192000" cy="6858000"/>
          </a:xfrm>
          <a:prstGeom prst="rect">
            <a:avLst/>
          </a:prstGeom>
        </p:spPr>
      </p:pic>
      <p:sp>
        <p:nvSpPr>
          <p:cNvPr id="10" name="Picture Placeholder 9">
            <a:extLst>
              <a:ext uri="{FF2B5EF4-FFF2-40B4-BE49-F238E27FC236}">
                <a16:creationId xmlns:a16="http://schemas.microsoft.com/office/drawing/2014/main" id="{05E73087-D6F3-E048-953C-8DFACEE2DACC}"/>
              </a:ext>
            </a:extLst>
          </p:cNvPr>
          <p:cNvSpPr>
            <a:spLocks noGrp="1"/>
          </p:cNvSpPr>
          <p:nvPr>
            <p:ph type="pic" sz="quarter" idx="10"/>
          </p:nvPr>
        </p:nvSpPr>
        <p:spPr>
          <a:xfrm>
            <a:off x="2472950" y="0"/>
            <a:ext cx="9719049" cy="6858000"/>
          </a:xfrm>
        </p:spPr>
        <p:txBody>
          <a:bodyPr/>
          <a:lstStyle/>
          <a:p>
            <a:endParaRPr lang="en-US"/>
          </a:p>
        </p:txBody>
      </p:sp>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926449"/>
            <a:ext cx="5307248" cy="1602351"/>
          </a:xfrm>
        </p:spPr>
        <p:txBody>
          <a:bodyPr anchor="t" anchorCtr="0">
            <a:noAutofit/>
          </a:bodyPr>
          <a:lstStyle>
            <a:lvl1pPr algn="l">
              <a:defRPr sz="55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pic>
        <p:nvPicPr>
          <p:cNvPr id="13" name="Picture 12">
            <a:extLst>
              <a:ext uri="{FF2B5EF4-FFF2-40B4-BE49-F238E27FC236}">
                <a16:creationId xmlns:a16="http://schemas.microsoft.com/office/drawing/2014/main" id="{5B850EE6-7607-F44C-A4A8-6979551CF187}"/>
              </a:ext>
            </a:extLst>
          </p:cNvPr>
          <p:cNvPicPr>
            <a:picLocks noChangeAspect="1"/>
          </p:cNvPicPr>
          <p:nvPr userDrawn="1"/>
        </p:nvPicPr>
        <p:blipFill>
          <a:blip r:embed="rId3"/>
          <a:srcRect/>
          <a:stretch/>
        </p:blipFill>
        <p:spPr>
          <a:xfrm>
            <a:off x="447900" y="1984739"/>
            <a:ext cx="2097051" cy="941710"/>
          </a:xfrm>
          <a:prstGeom prst="rect">
            <a:avLst/>
          </a:prstGeom>
        </p:spPr>
      </p:pic>
    </p:spTree>
    <p:extLst>
      <p:ext uri="{BB962C8B-B14F-4D97-AF65-F5344CB8AC3E}">
        <p14:creationId xmlns:p14="http://schemas.microsoft.com/office/powerpoint/2010/main" val="37086361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853493"/>
            <a:ext cx="3863736" cy="2001857"/>
          </a:xfrm>
        </p:spPr>
        <p:txBody>
          <a:bodyPr anchor="t" anchorCtr="0">
            <a:noAutofit/>
          </a:bodyPr>
          <a:lstStyle>
            <a:lvl1pPr algn="l">
              <a:defRPr sz="40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6A85CB22-0811-984A-91F6-3835BA92E06F}"/>
              </a:ext>
            </a:extLst>
          </p:cNvPr>
          <p:cNvSpPr>
            <a:spLocks noGrp="1"/>
          </p:cNvSpPr>
          <p:nvPr>
            <p:ph type="subTitle" idx="1" hasCustomPrompt="1"/>
          </p:nvPr>
        </p:nvSpPr>
        <p:spPr>
          <a:xfrm>
            <a:off x="668752" y="2322576"/>
            <a:ext cx="3863736" cy="399462"/>
          </a:xfrm>
        </p:spPr>
        <p:txBody>
          <a:bodyPr anchor="t">
            <a:noAutofit/>
          </a:bodyPr>
          <a:lstStyle>
            <a:lvl1pPr marL="0" indent="0" algn="l">
              <a:lnSpc>
                <a:spcPct val="150000"/>
              </a:lnSpc>
              <a:buNone/>
              <a:defRPr sz="1400" b="1" i="0" spc="100" baseline="0">
                <a:solidFill>
                  <a:srgbClr val="0078D4"/>
                </a:solidFill>
                <a:latin typeface="Segoe UI Semibold" panose="020B0502040204020203" pitchFamily="34" charset="0"/>
                <a:cs typeface="Segoe UI Semibold"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3" name="Picture 12">
            <a:extLst>
              <a:ext uri="{FF2B5EF4-FFF2-40B4-BE49-F238E27FC236}">
                <a16:creationId xmlns:a16="http://schemas.microsoft.com/office/drawing/2014/main" id="{5B850EE6-7607-F44C-A4A8-6979551CF187}"/>
              </a:ext>
            </a:extLst>
          </p:cNvPr>
          <p:cNvPicPr>
            <a:picLocks noChangeAspect="1"/>
          </p:cNvPicPr>
          <p:nvPr userDrawn="1"/>
        </p:nvPicPr>
        <p:blipFill>
          <a:blip r:embed="rId2"/>
          <a:srcRect/>
          <a:stretch/>
        </p:blipFill>
        <p:spPr>
          <a:xfrm>
            <a:off x="242626" y="105345"/>
            <a:ext cx="2902876" cy="1303577"/>
          </a:xfrm>
          <a:prstGeom prst="rect">
            <a:avLst/>
          </a:prstGeom>
        </p:spPr>
      </p:pic>
    </p:spTree>
    <p:extLst>
      <p:ext uri="{BB962C8B-B14F-4D97-AF65-F5344CB8AC3E}">
        <p14:creationId xmlns:p14="http://schemas.microsoft.com/office/powerpoint/2010/main" val="24556463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FE81517-A5B2-0645-8ED2-2F5D6B97321F}"/>
              </a:ext>
            </a:extLst>
          </p:cNvPr>
          <p:cNvSpPr/>
          <p:nvPr userDrawn="1"/>
        </p:nvSpPr>
        <p:spPr>
          <a:xfrm>
            <a:off x="2714155" y="0"/>
            <a:ext cx="9477843"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B8C0453-3382-484F-A40C-D68F9A46F105}"/>
              </a:ext>
            </a:extLst>
          </p:cNvPr>
          <p:cNvSpPr/>
          <p:nvPr userDrawn="1"/>
        </p:nvSpPr>
        <p:spPr>
          <a:xfrm>
            <a:off x="2" y="0"/>
            <a:ext cx="2714153" cy="6858000"/>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FED2D8AD-2FC2-1142-B048-02C32A9EDC7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28" name="Text Placeholder 3">
            <a:extLst>
              <a:ext uri="{FF2B5EF4-FFF2-40B4-BE49-F238E27FC236}">
                <a16:creationId xmlns:a16="http://schemas.microsoft.com/office/drawing/2014/main" id="{06F78680-AB0F-B341-AF00-E55E4F1D4A47}"/>
              </a:ext>
            </a:extLst>
          </p:cNvPr>
          <p:cNvSpPr txBox="1">
            <a:spLocks/>
          </p:cNvSpPr>
          <p:nvPr userDrawn="1"/>
        </p:nvSpPr>
        <p:spPr>
          <a:xfrm>
            <a:off x="836540" y="1587982"/>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Intro</a:t>
            </a:r>
          </a:p>
        </p:txBody>
      </p:sp>
      <p:sp>
        <p:nvSpPr>
          <p:cNvPr id="29" name="Rectangle 28">
            <a:extLst>
              <a:ext uri="{FF2B5EF4-FFF2-40B4-BE49-F238E27FC236}">
                <a16:creationId xmlns:a16="http://schemas.microsoft.com/office/drawing/2014/main" id="{2EB91307-A698-6241-BFC8-F210CDBCEAF7}"/>
              </a:ext>
            </a:extLst>
          </p:cNvPr>
          <p:cNvSpPr/>
          <p:nvPr userDrawn="1"/>
        </p:nvSpPr>
        <p:spPr>
          <a:xfrm>
            <a:off x="4719584"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Introduce the four problems/pain points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0" name="Rectangle 29">
            <a:extLst>
              <a:ext uri="{FF2B5EF4-FFF2-40B4-BE49-F238E27FC236}">
                <a16:creationId xmlns:a16="http://schemas.microsoft.com/office/drawing/2014/main" id="{86BE8261-B40A-5B46-86D2-5B291A94B492}"/>
              </a:ext>
            </a:extLst>
          </p:cNvPr>
          <p:cNvSpPr/>
          <p:nvPr userDrawn="1"/>
        </p:nvSpPr>
        <p:spPr>
          <a:xfrm>
            <a:off x="647797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dirty="0">
                <a:latin typeface="Segoe UI Semibold" panose="020B0502040204020203" pitchFamily="34" charset="0"/>
                <a:cs typeface="Segoe UI Semibold" panose="020B0502040204020203" pitchFamily="34" charset="0"/>
              </a:rPr>
              <a:t>Microsoft Purview as the solution – short message</a:t>
            </a:r>
            <a:endParaRPr lang="en-US" sz="1200" b="1" spc="50" dirty="0">
              <a:solidFill>
                <a:schemeClr val="bg2"/>
              </a:solidFill>
              <a:latin typeface="Segoe UI Semibold" panose="020B0502040204020203" pitchFamily="34" charset="0"/>
              <a:cs typeface="Segoe UI Semibold" panose="020B0502040204020203" pitchFamily="34" charset="0"/>
            </a:endParaRPr>
          </a:p>
        </p:txBody>
      </p:sp>
      <p:sp>
        <p:nvSpPr>
          <p:cNvPr id="31" name="Rectangle 30">
            <a:extLst>
              <a:ext uri="{FF2B5EF4-FFF2-40B4-BE49-F238E27FC236}">
                <a16:creationId xmlns:a16="http://schemas.microsoft.com/office/drawing/2014/main" id="{B2D015C5-E4BF-A045-BC5E-0E513D5984F2}"/>
              </a:ext>
            </a:extLst>
          </p:cNvPr>
          <p:cNvSpPr/>
          <p:nvPr userDrawn="1"/>
        </p:nvSpPr>
        <p:spPr>
          <a:xfrm>
            <a:off x="296379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ct val="110000"/>
              </a:lnSpc>
            </a:pPr>
            <a:r>
              <a:rPr lang="en-US" sz="1200" b="1" spc="50">
                <a:latin typeface="Segoe UI Semibold" panose="020B0502040204020203" pitchFamily="34" charset="0"/>
                <a:cs typeface="Segoe UI Semibold" panose="020B0502040204020203" pitchFamily="34" charset="0"/>
              </a:rPr>
              <a:t>​</a:t>
            </a:r>
          </a:p>
          <a:p>
            <a:pPr fontAlgn="base">
              <a:lnSpc>
                <a:spcPct val="110000"/>
              </a:lnSpc>
            </a:pPr>
            <a:r>
              <a:rPr lang="en-US" sz="1200" b="1" spc="50">
                <a:latin typeface="Segoe UI Semibold" panose="020B0502040204020203" pitchFamily="34" charset="0"/>
                <a:cs typeface="Segoe UI Semibold" panose="020B0502040204020203" pitchFamily="34" charset="0"/>
              </a:rPr>
              <a:t>Data as an undervalued asset</a:t>
            </a:r>
          </a:p>
          <a:p>
            <a:pPr algn="ctr">
              <a:lnSpc>
                <a:spcPct val="110000"/>
              </a:lnSpc>
            </a:pP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2" name="Text Placeholder 3">
            <a:extLst>
              <a:ext uri="{FF2B5EF4-FFF2-40B4-BE49-F238E27FC236}">
                <a16:creationId xmlns:a16="http://schemas.microsoft.com/office/drawing/2014/main" id="{EF3DE94B-4479-F349-BF13-482798A726EC}"/>
              </a:ext>
            </a:extLst>
          </p:cNvPr>
          <p:cNvSpPr txBox="1">
            <a:spLocks/>
          </p:cNvSpPr>
          <p:nvPr userDrawn="1"/>
        </p:nvSpPr>
        <p:spPr>
          <a:xfrm>
            <a:off x="834190" y="2534524"/>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Value Pillars</a:t>
            </a:r>
          </a:p>
        </p:txBody>
      </p:sp>
      <p:sp>
        <p:nvSpPr>
          <p:cNvPr id="33" name="Rectangle 32">
            <a:extLst>
              <a:ext uri="{FF2B5EF4-FFF2-40B4-BE49-F238E27FC236}">
                <a16:creationId xmlns:a16="http://schemas.microsoft.com/office/drawing/2014/main" id="{4887B228-04C0-954A-AEC4-60102237F288}"/>
              </a:ext>
            </a:extLst>
          </p:cNvPr>
          <p:cNvSpPr/>
          <p:nvPr userDrawn="1"/>
        </p:nvSpPr>
        <p:spPr>
          <a:xfrm>
            <a:off x="4719584"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Destination solution for your hybrid 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4" name="Rectangle 33">
            <a:extLst>
              <a:ext uri="{FF2B5EF4-FFF2-40B4-BE49-F238E27FC236}">
                <a16:creationId xmlns:a16="http://schemas.microsoft.com/office/drawing/2014/main" id="{0F4EB060-3F25-744C-8D3A-D3B422DE4D9C}"/>
              </a:ext>
            </a:extLst>
          </p:cNvPr>
          <p:cNvSpPr/>
          <p:nvPr userDrawn="1"/>
        </p:nvSpPr>
        <p:spPr>
          <a:xfrm>
            <a:off x="647797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Automated classification at scale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5" name="Rectangle 34">
            <a:extLst>
              <a:ext uri="{FF2B5EF4-FFF2-40B4-BE49-F238E27FC236}">
                <a16:creationId xmlns:a16="http://schemas.microsoft.com/office/drawing/2014/main" id="{71FA621E-BD14-DE4B-9AA7-D178E7E05064}"/>
              </a:ext>
            </a:extLst>
          </p:cNvPr>
          <p:cNvSpPr/>
          <p:nvPr userDrawn="1"/>
        </p:nvSpPr>
        <p:spPr>
          <a:xfrm>
            <a:off x="8229170"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Effortless discovery of trusted data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6" name="Rectangle 35">
            <a:extLst>
              <a:ext uri="{FF2B5EF4-FFF2-40B4-BE49-F238E27FC236}">
                <a16:creationId xmlns:a16="http://schemas.microsoft.com/office/drawing/2014/main" id="{A45045E3-F9BF-C14D-9AEF-6B568C28F99E}"/>
              </a:ext>
            </a:extLst>
          </p:cNvPr>
          <p:cNvSpPr/>
          <p:nvPr userDrawn="1"/>
        </p:nvSpPr>
        <p:spPr>
          <a:xfrm>
            <a:off x="296379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Overview of pillars </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7" name="Text Placeholder 3">
            <a:extLst>
              <a:ext uri="{FF2B5EF4-FFF2-40B4-BE49-F238E27FC236}">
                <a16:creationId xmlns:a16="http://schemas.microsoft.com/office/drawing/2014/main" id="{0DDA5100-27A6-524E-BBE0-DBB2E4E786BC}"/>
              </a:ext>
            </a:extLst>
          </p:cNvPr>
          <p:cNvSpPr txBox="1">
            <a:spLocks/>
          </p:cNvSpPr>
          <p:nvPr userDrawn="1"/>
        </p:nvSpPr>
        <p:spPr>
          <a:xfrm>
            <a:off x="834190" y="3481702"/>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Features Overview</a:t>
            </a:r>
          </a:p>
        </p:txBody>
      </p:sp>
      <p:sp>
        <p:nvSpPr>
          <p:cNvPr id="38" name="Rectangle 37">
            <a:extLst>
              <a:ext uri="{FF2B5EF4-FFF2-40B4-BE49-F238E27FC236}">
                <a16:creationId xmlns:a16="http://schemas.microsoft.com/office/drawing/2014/main" id="{4E71DA82-852D-A34B-87A8-490E3AEE9AB2}"/>
              </a:ext>
            </a:extLst>
          </p:cNvPr>
          <p:cNvSpPr/>
          <p:nvPr userDrawn="1"/>
        </p:nvSpPr>
        <p:spPr>
          <a:xfrm>
            <a:off x="4719584"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Map</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9" name="Rectangle 38">
            <a:extLst>
              <a:ext uri="{FF2B5EF4-FFF2-40B4-BE49-F238E27FC236}">
                <a16:creationId xmlns:a16="http://schemas.microsoft.com/office/drawing/2014/main" id="{5DC57995-E836-F34B-9552-3D434199EFE7}"/>
              </a:ext>
            </a:extLst>
          </p:cNvPr>
          <p:cNvSpPr/>
          <p:nvPr userDrawn="1"/>
        </p:nvSpPr>
        <p:spPr>
          <a:xfrm>
            <a:off x="647797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0" name="Rectangle 39">
            <a:extLst>
              <a:ext uri="{FF2B5EF4-FFF2-40B4-BE49-F238E27FC236}">
                <a16:creationId xmlns:a16="http://schemas.microsoft.com/office/drawing/2014/main" id="{CE8F7705-F040-2A42-B61E-305F9439C187}"/>
              </a:ext>
            </a:extLst>
          </p:cNvPr>
          <p:cNvSpPr/>
          <p:nvPr userDrawn="1"/>
        </p:nvSpPr>
        <p:spPr>
          <a:xfrm>
            <a:off x="8229170"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1" name="Rectangle 40">
            <a:extLst>
              <a:ext uri="{FF2B5EF4-FFF2-40B4-BE49-F238E27FC236}">
                <a16:creationId xmlns:a16="http://schemas.microsoft.com/office/drawing/2014/main" id="{30067876-BF57-C741-A41A-6FFA060C88FD}"/>
              </a:ext>
            </a:extLst>
          </p:cNvPr>
          <p:cNvSpPr/>
          <p:nvPr userDrawn="1"/>
        </p:nvSpPr>
        <p:spPr>
          <a:xfrm>
            <a:off x="296379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 Data Map, and Data Insights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2" name="Text Placeholder 3">
            <a:extLst>
              <a:ext uri="{FF2B5EF4-FFF2-40B4-BE49-F238E27FC236}">
                <a16:creationId xmlns:a16="http://schemas.microsoft.com/office/drawing/2014/main" id="{3990EBFA-AF71-704F-B3BD-C794CB8565BE}"/>
              </a:ext>
            </a:extLst>
          </p:cNvPr>
          <p:cNvSpPr txBox="1">
            <a:spLocks/>
          </p:cNvSpPr>
          <p:nvPr userDrawn="1"/>
        </p:nvSpPr>
        <p:spPr>
          <a:xfrm>
            <a:off x="836537" y="4428881"/>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Unified data governance</a:t>
            </a:r>
          </a:p>
        </p:txBody>
      </p:sp>
      <p:sp>
        <p:nvSpPr>
          <p:cNvPr id="43" name="Text Placeholder 3">
            <a:extLst>
              <a:ext uri="{FF2B5EF4-FFF2-40B4-BE49-F238E27FC236}">
                <a16:creationId xmlns:a16="http://schemas.microsoft.com/office/drawing/2014/main" id="{0D7B0952-4346-4442-9CDF-FEA6BB599336}"/>
              </a:ext>
            </a:extLst>
          </p:cNvPr>
          <p:cNvSpPr txBox="1">
            <a:spLocks/>
          </p:cNvSpPr>
          <p:nvPr userDrawn="1"/>
        </p:nvSpPr>
        <p:spPr>
          <a:xfrm>
            <a:off x="836541" y="5373510"/>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Conclusion</a:t>
            </a:r>
          </a:p>
        </p:txBody>
      </p:sp>
      <p:sp>
        <p:nvSpPr>
          <p:cNvPr id="44" name="Rectangle 43">
            <a:extLst>
              <a:ext uri="{FF2B5EF4-FFF2-40B4-BE49-F238E27FC236}">
                <a16:creationId xmlns:a16="http://schemas.microsoft.com/office/drawing/2014/main" id="{C8FB0EFB-E460-3C4B-8D27-CEE5326DA0E8}"/>
              </a:ext>
            </a:extLst>
          </p:cNvPr>
          <p:cNvSpPr/>
          <p:nvPr userDrawn="1"/>
        </p:nvSpPr>
        <p:spPr>
          <a:xfrm>
            <a:off x="4719584"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5" name="Rectangle 44">
            <a:extLst>
              <a:ext uri="{FF2B5EF4-FFF2-40B4-BE49-F238E27FC236}">
                <a16:creationId xmlns:a16="http://schemas.microsoft.com/office/drawing/2014/main" id="{F706B475-6572-974A-AA48-7E45D5EA6F04}"/>
              </a:ext>
            </a:extLst>
          </p:cNvPr>
          <p:cNvSpPr/>
          <p:nvPr userDrawn="1"/>
        </p:nvSpPr>
        <p:spPr>
          <a:xfrm>
            <a:off x="647797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Power Platform</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6" name="Rectangle 45">
            <a:extLst>
              <a:ext uri="{FF2B5EF4-FFF2-40B4-BE49-F238E27FC236}">
                <a16:creationId xmlns:a16="http://schemas.microsoft.com/office/drawing/2014/main" id="{EA9DBEDD-C11A-344D-AB8B-CA250DACD34A}"/>
              </a:ext>
            </a:extLst>
          </p:cNvPr>
          <p:cNvSpPr/>
          <p:nvPr userDrawn="1"/>
        </p:nvSpPr>
        <p:spPr>
          <a:xfrm>
            <a:off x="8229170"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Microsoft 365</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7" name="Rectangle 46">
            <a:extLst>
              <a:ext uri="{FF2B5EF4-FFF2-40B4-BE49-F238E27FC236}">
                <a16:creationId xmlns:a16="http://schemas.microsoft.com/office/drawing/2014/main" id="{2ACAD7FD-D379-A748-B39B-6233EF700293}"/>
              </a:ext>
            </a:extLst>
          </p:cNvPr>
          <p:cNvSpPr/>
          <p:nvPr userDrawn="1"/>
        </p:nvSpPr>
        <p:spPr>
          <a:xfrm>
            <a:off x="296379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SQL Server</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8" name="Rectangle 47">
            <a:extLst>
              <a:ext uri="{FF2B5EF4-FFF2-40B4-BE49-F238E27FC236}">
                <a16:creationId xmlns:a16="http://schemas.microsoft.com/office/drawing/2014/main" id="{8AC5253D-9788-6848-B9FB-F9B614DAFFF3}"/>
              </a:ext>
            </a:extLst>
          </p:cNvPr>
          <p:cNvSpPr/>
          <p:nvPr userDrawn="1"/>
        </p:nvSpPr>
        <p:spPr>
          <a:xfrm>
            <a:off x="4719584"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dirty="0">
                <a:latin typeface="Segoe UI Semibold" panose="020B0502040204020203" pitchFamily="34" charset="0"/>
                <a:cs typeface="Segoe UI Semibold" panose="020B0502040204020203" pitchFamily="34" charset="0"/>
              </a:rPr>
              <a:t>Microsoft Purview Updates</a:t>
            </a:r>
            <a:endParaRPr lang="en-US" sz="1200" b="1" spc="50" dirty="0">
              <a:solidFill>
                <a:schemeClr val="bg2"/>
              </a:solidFill>
              <a:latin typeface="Segoe UI Semibold" panose="020B0502040204020203" pitchFamily="34" charset="0"/>
              <a:cs typeface="Segoe UI Semibold" panose="020B0502040204020203" pitchFamily="34" charset="0"/>
            </a:endParaRPr>
          </a:p>
        </p:txBody>
      </p:sp>
      <p:sp>
        <p:nvSpPr>
          <p:cNvPr id="49" name="Rectangle 48">
            <a:extLst>
              <a:ext uri="{FF2B5EF4-FFF2-40B4-BE49-F238E27FC236}">
                <a16:creationId xmlns:a16="http://schemas.microsoft.com/office/drawing/2014/main" id="{57556122-D0DE-0E4D-AA19-7CADF7B103A7}"/>
              </a:ext>
            </a:extLst>
          </p:cNvPr>
          <p:cNvSpPr/>
          <p:nvPr userDrawn="1"/>
        </p:nvSpPr>
        <p:spPr>
          <a:xfrm>
            <a:off x="647797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CTA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50" name="Rectangle 49">
            <a:extLst>
              <a:ext uri="{FF2B5EF4-FFF2-40B4-BE49-F238E27FC236}">
                <a16:creationId xmlns:a16="http://schemas.microsoft.com/office/drawing/2014/main" id="{F57D3451-E325-5E40-BB05-D141AE722BFD}"/>
              </a:ext>
            </a:extLst>
          </p:cNvPr>
          <p:cNvSpPr/>
          <p:nvPr userDrawn="1"/>
        </p:nvSpPr>
        <p:spPr>
          <a:xfrm>
            <a:off x="296379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dirty="0">
                <a:latin typeface="Segoe UI Semibold" panose="020B0502040204020203" pitchFamily="34" charset="0"/>
                <a:cs typeface="Segoe UI Semibold" panose="020B0502040204020203" pitchFamily="34" charset="0"/>
              </a:rPr>
              <a:t>Azure Purview in Public Preview</a:t>
            </a:r>
            <a:endParaRPr lang="en-US" sz="1200" b="1" spc="50" dirty="0">
              <a:solidFill>
                <a:schemeClr val="bg2"/>
              </a:solidFill>
              <a:latin typeface="Segoe UI Semibold" panose="020B0502040204020203" pitchFamily="34" charset="0"/>
              <a:cs typeface="Segoe UI Semibold" panose="020B0502040204020203" pitchFamily="34" charset="0"/>
            </a:endParaRPr>
          </a:p>
        </p:txBody>
      </p:sp>
      <p:sp>
        <p:nvSpPr>
          <p:cNvPr id="51" name="Rectangle 50">
            <a:extLst>
              <a:ext uri="{FF2B5EF4-FFF2-40B4-BE49-F238E27FC236}">
                <a16:creationId xmlns:a16="http://schemas.microsoft.com/office/drawing/2014/main" id="{56E235A8-4E8E-8D41-9DCF-730A5B2977E9}"/>
              </a:ext>
            </a:extLst>
          </p:cNvPr>
          <p:cNvSpPr/>
          <p:nvPr userDrawn="1"/>
        </p:nvSpPr>
        <p:spPr>
          <a:xfrm>
            <a:off x="9980366"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Strategic insight into sensitive data</a:t>
            </a:r>
            <a:endParaRPr lang="en-US" sz="1200" b="1" spc="50">
              <a:solidFill>
                <a:schemeClr val="bg2"/>
              </a:solidFill>
              <a:latin typeface="Segoe UI Semibold" panose="020B0502040204020203" pitchFamily="34" charset="0"/>
              <a:cs typeface="Segoe UI Semibold" panose="020B0502040204020203" pitchFamily="34" charset="0"/>
            </a:endParaRPr>
          </a:p>
        </p:txBody>
      </p:sp>
      <p:cxnSp>
        <p:nvCxnSpPr>
          <p:cNvPr id="52" name="Straight Connector 51">
            <a:extLst>
              <a:ext uri="{FF2B5EF4-FFF2-40B4-BE49-F238E27FC236}">
                <a16:creationId xmlns:a16="http://schemas.microsoft.com/office/drawing/2014/main" id="{E2268A02-617B-F840-9CA9-BCF43CD23A13}"/>
              </a:ext>
            </a:extLst>
          </p:cNvPr>
          <p:cNvCxnSpPr>
            <a:cxnSpLocks/>
            <a:stCxn id="31" idx="1"/>
          </p:cNvCxnSpPr>
          <p:nvPr userDrawn="1"/>
        </p:nvCxnSpPr>
        <p:spPr>
          <a:xfrm flipH="1">
            <a:off x="2542501" y="190077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55365B-D24D-2C45-87E5-AC57BE45584E}"/>
              </a:ext>
            </a:extLst>
          </p:cNvPr>
          <p:cNvCxnSpPr>
            <a:cxnSpLocks/>
          </p:cNvCxnSpPr>
          <p:nvPr userDrawn="1"/>
        </p:nvCxnSpPr>
        <p:spPr>
          <a:xfrm flipH="1">
            <a:off x="2542501" y="2847317"/>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9D74A1C-794A-254C-B7D3-8C2D8C7B56BB}"/>
              </a:ext>
            </a:extLst>
          </p:cNvPr>
          <p:cNvCxnSpPr>
            <a:cxnSpLocks/>
          </p:cNvCxnSpPr>
          <p:nvPr userDrawn="1"/>
        </p:nvCxnSpPr>
        <p:spPr>
          <a:xfrm flipH="1">
            <a:off x="2542501" y="379449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8E49049-9227-E04E-B085-EB297690FFCC}"/>
              </a:ext>
            </a:extLst>
          </p:cNvPr>
          <p:cNvCxnSpPr>
            <a:cxnSpLocks/>
          </p:cNvCxnSpPr>
          <p:nvPr userDrawn="1"/>
        </p:nvCxnSpPr>
        <p:spPr>
          <a:xfrm flipH="1">
            <a:off x="2542501" y="4741675"/>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092246B-91C3-B54D-A098-EA962E6D0635}"/>
              </a:ext>
            </a:extLst>
          </p:cNvPr>
          <p:cNvCxnSpPr>
            <a:cxnSpLocks/>
          </p:cNvCxnSpPr>
          <p:nvPr userDrawn="1"/>
        </p:nvCxnSpPr>
        <p:spPr>
          <a:xfrm flipH="1">
            <a:off x="2542501" y="5686303"/>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7" name="Title 1">
            <a:extLst>
              <a:ext uri="{FF2B5EF4-FFF2-40B4-BE49-F238E27FC236}">
                <a16:creationId xmlns:a16="http://schemas.microsoft.com/office/drawing/2014/main" id="{F0A36858-4C69-2543-9FD6-B3D9EA482537}"/>
              </a:ext>
            </a:extLst>
          </p:cNvPr>
          <p:cNvSpPr>
            <a:spLocks noGrp="1"/>
          </p:cNvSpPr>
          <p:nvPr>
            <p:ph type="title" hasCustomPrompt="1"/>
          </p:nvPr>
        </p:nvSpPr>
        <p:spPr>
          <a:xfrm>
            <a:off x="1671918" y="597476"/>
            <a:ext cx="8848164" cy="686163"/>
          </a:xfrm>
        </p:spPr>
        <p:txBody>
          <a:bodyPr anchor="t">
            <a:normAutofit/>
          </a:bodyPr>
          <a:lstStyle>
            <a:lvl1pPr algn="ctr">
              <a:defRPr sz="3600" b="1" i="0">
                <a:solidFill>
                  <a:schemeClr val="bg1"/>
                </a:solidFill>
                <a:latin typeface="Segoe UI Semibold" panose="020B0502040204020203" pitchFamily="34" charset="0"/>
                <a:cs typeface="Segoe UI Semibold" panose="020B0502040204020203" pitchFamily="34" charset="0"/>
              </a:defRPr>
            </a:lvl1pPr>
          </a:lstStyle>
          <a:p>
            <a:r>
              <a:rPr lang="en-US"/>
              <a:t>Table of Contents </a:t>
            </a:r>
          </a:p>
        </p:txBody>
      </p:sp>
    </p:spTree>
    <p:extLst>
      <p:ext uri="{BB962C8B-B14F-4D97-AF65-F5344CB8AC3E}">
        <p14:creationId xmlns:p14="http://schemas.microsoft.com/office/powerpoint/2010/main" val="4117320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139E0A6-7F16-254D-8711-44FC2E3FF653}"/>
              </a:ext>
            </a:extLst>
          </p:cNvPr>
          <p:cNvSpPr/>
          <p:nvPr userDrawn="1"/>
        </p:nvSpPr>
        <p:spPr>
          <a:xfrm>
            <a:off x="0" y="0"/>
            <a:ext cx="6096002" cy="6857999"/>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EBEB"/>
              </a:solidFill>
            </a:endParaRPr>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sp>
        <p:nvSpPr>
          <p:cNvPr id="44" name="Content Placeholder 7">
            <a:extLst>
              <a:ext uri="{FF2B5EF4-FFF2-40B4-BE49-F238E27FC236}">
                <a16:creationId xmlns:a16="http://schemas.microsoft.com/office/drawing/2014/main" id="{90D8B6D7-B082-C348-AB2B-3EBACB7311E0}"/>
              </a:ext>
            </a:extLst>
          </p:cNvPr>
          <p:cNvSpPr>
            <a:spLocks noGrp="1"/>
          </p:cNvSpPr>
          <p:nvPr>
            <p:ph sz="quarter" idx="19"/>
          </p:nvPr>
        </p:nvSpPr>
        <p:spPr>
          <a:xfrm>
            <a:off x="6799523" y="861237"/>
            <a:ext cx="4688956" cy="5044240"/>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cxnSp>
        <p:nvCxnSpPr>
          <p:cNvPr id="45" name="Straight Connector 44">
            <a:extLst>
              <a:ext uri="{FF2B5EF4-FFF2-40B4-BE49-F238E27FC236}">
                <a16:creationId xmlns:a16="http://schemas.microsoft.com/office/drawing/2014/main" id="{7D10B101-2B8C-784A-B5C8-39DFCD113456}"/>
              </a:ext>
            </a:extLst>
          </p:cNvPr>
          <p:cNvCxnSpPr>
            <a:cxnSpLocks/>
          </p:cNvCxnSpPr>
          <p:nvPr userDrawn="1"/>
        </p:nvCxnSpPr>
        <p:spPr>
          <a:xfrm>
            <a:off x="542262" y="3977710"/>
            <a:ext cx="479526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4" name="Content Placeholder 7">
            <a:extLst>
              <a:ext uri="{FF2B5EF4-FFF2-40B4-BE49-F238E27FC236}">
                <a16:creationId xmlns:a16="http://schemas.microsoft.com/office/drawing/2014/main" id="{A9AC6C92-DA1E-EB47-98E1-7F5500F016A0}"/>
              </a:ext>
            </a:extLst>
          </p:cNvPr>
          <p:cNvSpPr>
            <a:spLocks noGrp="1"/>
          </p:cNvSpPr>
          <p:nvPr>
            <p:ph sz="quarter" idx="20" hasCustomPrompt="1"/>
          </p:nvPr>
        </p:nvSpPr>
        <p:spPr>
          <a:xfrm>
            <a:off x="542262" y="4367158"/>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66" name="Content Placeholder 7">
            <a:extLst>
              <a:ext uri="{FF2B5EF4-FFF2-40B4-BE49-F238E27FC236}">
                <a16:creationId xmlns:a16="http://schemas.microsoft.com/office/drawing/2014/main" id="{A8024EC2-3855-F348-B5B6-C9BE3C089F25}"/>
              </a:ext>
            </a:extLst>
          </p:cNvPr>
          <p:cNvSpPr>
            <a:spLocks noGrp="1"/>
          </p:cNvSpPr>
          <p:nvPr>
            <p:ph sz="quarter" idx="21" hasCustomPrompt="1"/>
          </p:nvPr>
        </p:nvSpPr>
        <p:spPr>
          <a:xfrm>
            <a:off x="2106414" y="4367469"/>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4" name="Content Placeholder 7">
            <a:extLst>
              <a:ext uri="{FF2B5EF4-FFF2-40B4-BE49-F238E27FC236}">
                <a16:creationId xmlns:a16="http://schemas.microsoft.com/office/drawing/2014/main" id="{B817C885-9EE0-9749-92FF-085149F1E3D2}"/>
              </a:ext>
            </a:extLst>
          </p:cNvPr>
          <p:cNvSpPr>
            <a:spLocks noGrp="1"/>
          </p:cNvSpPr>
          <p:nvPr>
            <p:ph sz="quarter" idx="22" hasCustomPrompt="1"/>
          </p:nvPr>
        </p:nvSpPr>
        <p:spPr>
          <a:xfrm>
            <a:off x="542262" y="2275220"/>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15" name="Content Placeholder 7">
            <a:extLst>
              <a:ext uri="{FF2B5EF4-FFF2-40B4-BE49-F238E27FC236}">
                <a16:creationId xmlns:a16="http://schemas.microsoft.com/office/drawing/2014/main" id="{592965C3-154F-E947-A46E-BA3D594E5F3F}"/>
              </a:ext>
            </a:extLst>
          </p:cNvPr>
          <p:cNvSpPr>
            <a:spLocks noGrp="1"/>
          </p:cNvSpPr>
          <p:nvPr>
            <p:ph sz="quarter" idx="23" hasCustomPrompt="1"/>
          </p:nvPr>
        </p:nvSpPr>
        <p:spPr>
          <a:xfrm>
            <a:off x="2106414" y="2275531"/>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spTree>
    <p:extLst>
      <p:ext uri="{BB962C8B-B14F-4D97-AF65-F5344CB8AC3E}">
        <p14:creationId xmlns:p14="http://schemas.microsoft.com/office/powerpoint/2010/main" val="3349985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slid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10372392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pic>
        <p:nvPicPr>
          <p:cNvPr id="9" name="Picture 8" descr="A picture containing computer, desk, monitor, indoor&#10;&#10;Description automatically generated">
            <a:extLst>
              <a:ext uri="{FF2B5EF4-FFF2-40B4-BE49-F238E27FC236}">
                <a16:creationId xmlns:a16="http://schemas.microsoft.com/office/drawing/2014/main" id="{FD4D7090-4549-8949-B581-118432B460FD}"/>
              </a:ext>
            </a:extLst>
          </p:cNvPr>
          <p:cNvPicPr>
            <a:picLocks noChangeAspect="1"/>
          </p:cNvPicPr>
          <p:nvPr userDrawn="1"/>
        </p:nvPicPr>
        <p:blipFill rotWithShape="1">
          <a:blip r:embed="rId2"/>
          <a:srcRect l="18954"/>
          <a:stretch/>
        </p:blipFill>
        <p:spPr>
          <a:xfrm>
            <a:off x="0" y="0"/>
            <a:ext cx="12192000" cy="6857999"/>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5346700" y="1073150"/>
            <a:ext cx="5321300" cy="3556000"/>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05512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itle and Content">
    <p:bg>
      <p:bgPr>
        <a:gradFill>
          <a:gsLst>
            <a:gs pos="81000">
              <a:srgbClr val="3C3C41"/>
            </a:gs>
            <a:gs pos="0">
              <a:schemeClr val="tx1"/>
            </a:gs>
          </a:gsLst>
          <a:lin ang="3000000" scaled="0"/>
        </a:gradFill>
        <a:effectLst/>
      </p:bgPr>
    </p:bg>
    <p:spTree>
      <p:nvGrpSpPr>
        <p:cNvPr id="1" name=""/>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5D7E0E30-23C8-B446-8DD4-F1DBECF2ABF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2952" t="16491" r="27218" b="11242"/>
          <a:stretch/>
        </p:blipFill>
        <p:spPr>
          <a:xfrm>
            <a:off x="4105588" y="277895"/>
            <a:ext cx="8086412" cy="6580106"/>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070679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311991" y="847898"/>
            <a:ext cx="6177231" cy="4963501"/>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54146"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54146"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54146"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243999" y="1752599"/>
            <a:ext cx="4445000" cy="2879725"/>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1785820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446910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9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0" y="292354"/>
            <a:ext cx="7568129" cy="6081109"/>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35028268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itle and Content">
    <p:bg>
      <p:bgPr>
        <a:solidFill>
          <a:schemeClr val="bg1"/>
        </a:solidFill>
        <a:effectLst/>
      </p:bgPr>
    </p:bg>
    <p:spTree>
      <p:nvGrpSpPr>
        <p:cNvPr id="1" name=""/>
        <p:cNvGrpSpPr/>
        <p:nvPr/>
      </p:nvGrpSpPr>
      <p:grpSpPr>
        <a:xfrm>
          <a:off x="0" y="0"/>
          <a:ext cx="0" cy="0"/>
          <a:chOff x="0" y="0"/>
          <a:chExt cx="0" cy="0"/>
        </a:xfrm>
      </p:grpSpPr>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21263115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319CAD2-BAE6-554C-B3DF-7201AD4FD02B}"/>
              </a:ext>
            </a:extLst>
          </p:cNvPr>
          <p:cNvSpPr/>
          <p:nvPr userDrawn="1"/>
        </p:nvSpPr>
        <p:spPr>
          <a:xfrm rot="10800000">
            <a:off x="1" y="0"/>
            <a:ext cx="12191998"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4289D3B-96F2-FD43-8ADB-0EA2006ED0AB}"/>
              </a:ext>
            </a:extLst>
          </p:cNvPr>
          <p:cNvGrpSpPr/>
          <p:nvPr userDrawn="1"/>
        </p:nvGrpSpPr>
        <p:grpSpPr>
          <a:xfrm>
            <a:off x="5573230" y="467754"/>
            <a:ext cx="6618769" cy="5922492"/>
            <a:chOff x="5573230" y="467754"/>
            <a:chExt cx="6618769" cy="5922492"/>
          </a:xfrm>
        </p:grpSpPr>
        <p:pic>
          <p:nvPicPr>
            <p:cNvPr id="11" name="Picture 10">
              <a:extLst>
                <a:ext uri="{FF2B5EF4-FFF2-40B4-BE49-F238E27FC236}">
                  <a16:creationId xmlns:a16="http://schemas.microsoft.com/office/drawing/2014/main" id="{1D710E44-0814-8144-8EAF-A7ED61E9DC94}"/>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r="11064"/>
            <a:stretch/>
          </p:blipFill>
          <p:spPr>
            <a:xfrm>
              <a:off x="5573230" y="467754"/>
              <a:ext cx="6618769" cy="5922492"/>
            </a:xfrm>
            <a:prstGeom prst="rect">
              <a:avLst/>
            </a:prstGeom>
          </p:spPr>
        </p:pic>
        <p:sp>
          <p:nvSpPr>
            <p:cNvPr id="13" name="Rectangle 12">
              <a:extLst>
                <a:ext uri="{FF2B5EF4-FFF2-40B4-BE49-F238E27FC236}">
                  <a16:creationId xmlns:a16="http://schemas.microsoft.com/office/drawing/2014/main" id="{DDDC7B8B-EF2D-CB47-9FC8-2B6BF157C5E0}"/>
                </a:ext>
              </a:extLst>
            </p:cNvPr>
            <p:cNvSpPr/>
            <p:nvPr/>
          </p:nvSpPr>
          <p:spPr bwMode="auto">
            <a:xfrm>
              <a:off x="7292473" y="1529895"/>
              <a:ext cx="4899526" cy="345077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50E6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2" y="3088321"/>
            <a:ext cx="4415818" cy="2919073"/>
          </a:xfrm>
        </p:spPr>
        <p:txBody>
          <a:bodyPr>
            <a:noAutofit/>
          </a:bodyPr>
          <a:lstStyle>
            <a:lvl1pPr marL="0" indent="0">
              <a:lnSpc>
                <a:spcPct val="150000"/>
              </a:lnSpc>
              <a:buNone/>
              <a:defRPr sz="1800" b="0" i="0">
                <a:solidFill>
                  <a:schemeClr val="bg1"/>
                </a:solidFill>
                <a:latin typeface="Segoe UI Semilight" panose="020B0402040204020203" pitchFamily="34" charset="0"/>
                <a:cs typeface="Segoe UI Semilight" panose="020B04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a:extLst>
              <a:ext uri="{FF2B5EF4-FFF2-40B4-BE49-F238E27FC236}">
                <a16:creationId xmlns:a16="http://schemas.microsoft.com/office/drawing/2014/main" id="{7244C941-A995-E94F-BF65-8C4D2E97BF38}"/>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7292473" y="1529391"/>
            <a:ext cx="4899527" cy="3451274"/>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4415818"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162930565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5891513" y="597477"/>
            <a:ext cx="5596964"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3721395" cy="1114365"/>
          </a:xfrm>
        </p:spPr>
        <p:txBody>
          <a:bodyPr anchor="t">
            <a:normAutofit/>
          </a:bodyPr>
          <a:lstStyle>
            <a:lvl1pPr>
              <a:defRPr sz="3600">
                <a:solidFill>
                  <a:schemeClr val="tx1"/>
                </a:solidFill>
              </a:defRPr>
            </a:lvl1pPr>
          </a:lstStyle>
          <a:p>
            <a:r>
              <a:rPr lang="en-US"/>
              <a:t>Content </a:t>
            </a:r>
            <a:br>
              <a:rPr lang="en-US"/>
            </a:br>
            <a:r>
              <a:rPr lang="en-US"/>
              <a:t>Title Here</a:t>
            </a:r>
          </a:p>
        </p:txBody>
      </p:sp>
      <p:sp>
        <p:nvSpPr>
          <p:cNvPr id="8" name="Content Placeholder 7">
            <a:extLst>
              <a:ext uri="{FF2B5EF4-FFF2-40B4-BE49-F238E27FC236}">
                <a16:creationId xmlns:a16="http://schemas.microsoft.com/office/drawing/2014/main" id="{CCA0760D-0319-764C-A2F4-C9F2F0CBC70B}"/>
              </a:ext>
            </a:extLst>
          </p:cNvPr>
          <p:cNvSpPr>
            <a:spLocks noGrp="1"/>
          </p:cNvSpPr>
          <p:nvPr>
            <p:ph sz="quarter" idx="10"/>
          </p:nvPr>
        </p:nvSpPr>
        <p:spPr>
          <a:xfrm>
            <a:off x="542262" y="2147776"/>
            <a:ext cx="3721394" cy="4036451"/>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7" name="Rectangle 16">
            <a:extLst>
              <a:ext uri="{FF2B5EF4-FFF2-40B4-BE49-F238E27FC236}">
                <a16:creationId xmlns:a16="http://schemas.microsoft.com/office/drawing/2014/main" id="{11B1BC2D-7EE2-8D4E-AE52-A2B99E8C5A61}"/>
              </a:ext>
            </a:extLst>
          </p:cNvPr>
          <p:cNvSpPr/>
          <p:nvPr userDrawn="1"/>
        </p:nvSpPr>
        <p:spPr>
          <a:xfrm>
            <a:off x="5135525" y="5208608"/>
            <a:ext cx="4101071" cy="1164854"/>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5290698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7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6096000" y="612763"/>
            <a:ext cx="5384728"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1" name="Subtitle 2">
            <a:extLst>
              <a:ext uri="{FF2B5EF4-FFF2-40B4-BE49-F238E27FC236}">
                <a16:creationId xmlns:a16="http://schemas.microsoft.com/office/drawing/2014/main" id="{ABCEE710-0204-1B4D-B402-9780F66CA5AB}"/>
              </a:ext>
            </a:extLst>
          </p:cNvPr>
          <p:cNvSpPr>
            <a:spLocks noGrp="1"/>
          </p:cNvSpPr>
          <p:nvPr>
            <p:ph type="subTitle" idx="1" hasCustomPrompt="1"/>
          </p:nvPr>
        </p:nvSpPr>
        <p:spPr>
          <a:xfrm>
            <a:off x="694662" y="2227299"/>
            <a:ext cx="4489520"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2" name="Content Placeholder 7">
            <a:extLst>
              <a:ext uri="{FF2B5EF4-FFF2-40B4-BE49-F238E27FC236}">
                <a16:creationId xmlns:a16="http://schemas.microsoft.com/office/drawing/2014/main" id="{78548A0F-8BFA-7C40-B1F2-1056AF288DB2}"/>
              </a:ext>
            </a:extLst>
          </p:cNvPr>
          <p:cNvSpPr>
            <a:spLocks noGrp="1"/>
          </p:cNvSpPr>
          <p:nvPr>
            <p:ph sz="quarter" idx="20"/>
          </p:nvPr>
        </p:nvSpPr>
        <p:spPr>
          <a:xfrm>
            <a:off x="694663" y="3088321"/>
            <a:ext cx="4489520"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4489521"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04229028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0_Title and Content">
    <p:spTree>
      <p:nvGrpSpPr>
        <p:cNvPr id="1" name=""/>
        <p:cNvGrpSpPr/>
        <p:nvPr/>
      </p:nvGrpSpPr>
      <p:grpSpPr>
        <a:xfrm>
          <a:off x="0" y="0"/>
          <a:ext cx="0" cy="0"/>
          <a:chOff x="0" y="0"/>
          <a:chExt cx="0" cy="0"/>
        </a:xfrm>
      </p:grpSpPr>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10081367" cy="76208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93907704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450867D-0CBB-B249-8E9C-6B4BF9B98892}"/>
              </a:ext>
            </a:extLst>
          </p:cNvPr>
          <p:cNvSpPr/>
          <p:nvPr userDrawn="1"/>
        </p:nvSpPr>
        <p:spPr>
          <a:xfrm rot="10800000">
            <a:off x="1" y="0"/>
            <a:ext cx="6095997"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075A1D89-4F79-754D-89EC-905EAF283D53}"/>
              </a:ext>
            </a:extLst>
          </p:cNvPr>
          <p:cNvSpPr>
            <a:spLocks noGrp="1"/>
          </p:cNvSpPr>
          <p:nvPr>
            <p:ph sz="quarter" idx="20"/>
          </p:nvPr>
        </p:nvSpPr>
        <p:spPr>
          <a:xfrm>
            <a:off x="694662" y="2220686"/>
            <a:ext cx="3857017" cy="3786708"/>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4" name="Picture Placeholder 3">
            <a:extLst>
              <a:ext uri="{FF2B5EF4-FFF2-40B4-BE49-F238E27FC236}">
                <a16:creationId xmlns:a16="http://schemas.microsoft.com/office/drawing/2014/main" id="{B17A5BC6-0672-6B4A-AC9C-251C272C6FD6}"/>
              </a:ext>
            </a:extLst>
          </p:cNvPr>
          <p:cNvSpPr>
            <a:spLocks noGrp="1"/>
          </p:cNvSpPr>
          <p:nvPr>
            <p:ph type="pic" sz="quarter" idx="21"/>
          </p:nvPr>
        </p:nvSpPr>
        <p:spPr>
          <a:xfrm>
            <a:off x="6095998" y="0"/>
            <a:ext cx="6095997" cy="6858000"/>
          </a:xfrm>
        </p:spPr>
        <p:txBody>
          <a:bodyPr/>
          <a:lstStyle/>
          <a:p>
            <a:endParaRPr lang="en-US"/>
          </a:p>
        </p:txBody>
      </p:sp>
      <p:pic>
        <p:nvPicPr>
          <p:cNvPr id="12" name="Picture 11" descr="A picture containing drawing&#10;&#10;Description automatically generated">
            <a:extLst>
              <a:ext uri="{FF2B5EF4-FFF2-40B4-BE49-F238E27FC236}">
                <a16:creationId xmlns:a16="http://schemas.microsoft.com/office/drawing/2014/main" id="{87FE5DF0-03C4-C147-B5BC-F28C5225489D}"/>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6" name="Title 1">
            <a:extLst>
              <a:ext uri="{FF2B5EF4-FFF2-40B4-BE49-F238E27FC236}">
                <a16:creationId xmlns:a16="http://schemas.microsoft.com/office/drawing/2014/main" id="{28E1E32B-D8B0-AE4E-ADA9-4984F38C2F6A}"/>
              </a:ext>
            </a:extLst>
          </p:cNvPr>
          <p:cNvSpPr>
            <a:spLocks noGrp="1"/>
          </p:cNvSpPr>
          <p:nvPr>
            <p:ph type="title" hasCustomPrompt="1"/>
          </p:nvPr>
        </p:nvSpPr>
        <p:spPr>
          <a:xfrm>
            <a:off x="694662" y="749877"/>
            <a:ext cx="3857017"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102373074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15691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9522719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End 1">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0456965-7C8F-D64A-A5A8-3FFB1D626A75}"/>
              </a:ext>
            </a:extLst>
          </p:cNvPr>
          <p:cNvSpPr txBox="1"/>
          <p:nvPr userDrawn="1"/>
        </p:nvSpPr>
        <p:spPr>
          <a:xfrm>
            <a:off x="387275" y="6239436"/>
            <a:ext cx="10962042" cy="490647"/>
          </a:xfrm>
          <a:prstGeom prst="rect">
            <a:avLst/>
          </a:prstGeom>
          <a:noFill/>
        </p:spPr>
        <p:txBody>
          <a:bodyPr wrap="square" rtlCol="0">
            <a:spAutoFit/>
          </a:bodyPr>
          <a:lstStyle/>
          <a:p>
            <a:pPr>
              <a:lnSpc>
                <a:spcPct val="150000"/>
              </a:lnSpc>
            </a:pPr>
            <a:r>
              <a:rPr lang="en-US" sz="600" b="0" i="0">
                <a:latin typeface="Segoe UI" panose="020B0502040204020203" pitchFamily="34" charset="0"/>
                <a:cs typeface="Segoe UI" panose="020B0502040204020203" pitchFamily="34" charset="0"/>
              </a:rPr>
              <a:t>© 2020 Microsoft Corporation. All rights reserved. Microsoft, Windows, Windows Vista and other product names are or may be registered trademarks and/or trademarks in the U.S. and/or other countries.</a:t>
            </a:r>
          </a:p>
          <a:p>
            <a:pPr>
              <a:lnSpc>
                <a:spcPct val="150000"/>
              </a:lnSpc>
            </a:pPr>
            <a:r>
              <a:rPr lang="en-US" sz="600" b="0" i="0">
                <a:latin typeface="Segoe UI" panose="020B0502040204020203" pitchFamily="34" charset="0"/>
                <a:cs typeface="Segoe UI" panose="020B0502040204020203"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descr="A close up of a sign&#10;&#10;Description automatically generated">
            <a:extLst>
              <a:ext uri="{FF2B5EF4-FFF2-40B4-BE49-F238E27FC236}">
                <a16:creationId xmlns:a16="http://schemas.microsoft.com/office/drawing/2014/main" id="{BCF7F8FB-3E02-034A-8398-4BB6E6D452DF}"/>
              </a:ext>
            </a:extLst>
          </p:cNvPr>
          <p:cNvPicPr>
            <a:picLocks noChangeAspect="1"/>
          </p:cNvPicPr>
          <p:nvPr userDrawn="1"/>
        </p:nvPicPr>
        <p:blipFill>
          <a:blip r:embed="rId2"/>
          <a:stretch>
            <a:fillRect/>
          </a:stretch>
        </p:blipFill>
        <p:spPr>
          <a:xfrm>
            <a:off x="504539" y="3183675"/>
            <a:ext cx="2296503" cy="490647"/>
          </a:xfrm>
          <a:prstGeom prst="rect">
            <a:avLst/>
          </a:prstGeom>
        </p:spPr>
      </p:pic>
    </p:spTree>
    <p:extLst>
      <p:ext uri="{BB962C8B-B14F-4D97-AF65-F5344CB8AC3E}">
        <p14:creationId xmlns:p14="http://schemas.microsoft.com/office/powerpoint/2010/main" val="15341586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spc="0">
                <a:solidFill>
                  <a:srgbClr val="000000"/>
                </a:solidFill>
              </a:defRPr>
            </a:lvl1pPr>
          </a:lstStyle>
          <a:p>
            <a:r>
              <a:rPr lang="en-US"/>
              <a:t>Title</a:t>
            </a:r>
          </a:p>
        </p:txBody>
      </p:sp>
    </p:spTree>
    <p:extLst>
      <p:ext uri="{BB962C8B-B14F-4D97-AF65-F5344CB8AC3E}">
        <p14:creationId xmlns:p14="http://schemas.microsoft.com/office/powerpoint/2010/main" val="150722205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7520403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8561489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409885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883583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8/12/2022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147081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8/12/2022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150764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8/12/2022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9430809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3384095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235686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90748645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658782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8/12/2022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8660405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923770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ver v2">
    <p:bg>
      <p:bgPr>
        <a:solidFill>
          <a:schemeClr val="tx1"/>
        </a:solidFill>
        <a:effectLst/>
      </p:bgPr>
    </p:bg>
    <p:spTree>
      <p:nvGrpSpPr>
        <p:cNvPr id="1" name=""/>
        <p:cNvGrpSpPr/>
        <p:nvPr/>
      </p:nvGrpSpPr>
      <p:grpSpPr>
        <a:xfrm>
          <a:off x="0" y="0"/>
          <a:ext cx="0" cy="0"/>
          <a:chOff x="0" y="0"/>
          <a:chExt cx="0" cy="0"/>
        </a:xfrm>
      </p:grpSpPr>
      <p:pic>
        <p:nvPicPr>
          <p:cNvPr id="8" name="Picture 7" descr="A person sitting at a table looking at a computer&#10;&#10;Description automatically generated">
            <a:extLst>
              <a:ext uri="{FF2B5EF4-FFF2-40B4-BE49-F238E27FC236}">
                <a16:creationId xmlns:a16="http://schemas.microsoft.com/office/drawing/2014/main" id="{0895133C-54D8-4F41-A7CF-001828BEE55D}"/>
              </a:ext>
            </a:extLst>
          </p:cNvPr>
          <p:cNvPicPr>
            <a:picLocks noChangeAspect="1"/>
          </p:cNvPicPr>
          <p:nvPr userDrawn="1"/>
        </p:nvPicPr>
        <p:blipFill rotWithShape="1">
          <a:blip r:embed="rId2"/>
          <a:srcRect l="-18798" t="13965" r="18796" b="13965"/>
          <a:stretch/>
        </p:blipFill>
        <p:spPr>
          <a:xfrm>
            <a:off x="0" y="0"/>
            <a:ext cx="12192000" cy="6858000"/>
          </a:xfrm>
          <a:prstGeom prst="rect">
            <a:avLst/>
          </a:prstGeom>
        </p:spPr>
      </p:pic>
      <p:sp>
        <p:nvSpPr>
          <p:cNvPr id="10" name="Picture Placeholder 9">
            <a:extLst>
              <a:ext uri="{FF2B5EF4-FFF2-40B4-BE49-F238E27FC236}">
                <a16:creationId xmlns:a16="http://schemas.microsoft.com/office/drawing/2014/main" id="{05E73087-D6F3-E048-953C-8DFACEE2DACC}"/>
              </a:ext>
            </a:extLst>
          </p:cNvPr>
          <p:cNvSpPr>
            <a:spLocks noGrp="1"/>
          </p:cNvSpPr>
          <p:nvPr>
            <p:ph type="pic" sz="quarter" idx="10"/>
          </p:nvPr>
        </p:nvSpPr>
        <p:spPr>
          <a:xfrm>
            <a:off x="2472950" y="0"/>
            <a:ext cx="9719049" cy="6858000"/>
          </a:xfrm>
        </p:spPr>
        <p:txBody>
          <a:bodyPr/>
          <a:lstStyle/>
          <a:p>
            <a:endParaRPr lang="en-US"/>
          </a:p>
        </p:txBody>
      </p:sp>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926449"/>
            <a:ext cx="5307248" cy="1602351"/>
          </a:xfrm>
        </p:spPr>
        <p:txBody>
          <a:bodyPr anchor="t" anchorCtr="0">
            <a:noAutofit/>
          </a:bodyPr>
          <a:lstStyle>
            <a:lvl1pPr algn="l">
              <a:defRPr sz="55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pic>
        <p:nvPicPr>
          <p:cNvPr id="13" name="Picture 12">
            <a:extLst>
              <a:ext uri="{FF2B5EF4-FFF2-40B4-BE49-F238E27FC236}">
                <a16:creationId xmlns:a16="http://schemas.microsoft.com/office/drawing/2014/main" id="{5B850EE6-7607-F44C-A4A8-6979551CF187}"/>
              </a:ext>
            </a:extLst>
          </p:cNvPr>
          <p:cNvPicPr>
            <a:picLocks noChangeAspect="1"/>
          </p:cNvPicPr>
          <p:nvPr userDrawn="1"/>
        </p:nvPicPr>
        <p:blipFill>
          <a:blip r:embed="rId3"/>
          <a:srcRect/>
          <a:stretch/>
        </p:blipFill>
        <p:spPr>
          <a:xfrm>
            <a:off x="447900" y="1984739"/>
            <a:ext cx="2097051" cy="941710"/>
          </a:xfrm>
          <a:prstGeom prst="rect">
            <a:avLst/>
          </a:prstGeom>
        </p:spPr>
      </p:pic>
    </p:spTree>
    <p:extLst>
      <p:ext uri="{BB962C8B-B14F-4D97-AF65-F5344CB8AC3E}">
        <p14:creationId xmlns:p14="http://schemas.microsoft.com/office/powerpoint/2010/main" val="20786959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tx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5ED64A8-E568-CA4E-A55D-CD871D4CB394}"/>
              </a:ext>
            </a:extLst>
          </p:cNvPr>
          <p:cNvSpPr/>
          <p:nvPr userDrawn="1"/>
        </p:nvSpPr>
        <p:spPr>
          <a:xfrm>
            <a:off x="2280355" y="0"/>
            <a:ext cx="4504267" cy="6858000"/>
          </a:xfrm>
          <a:prstGeom prst="rect">
            <a:avLst/>
          </a:prstGeom>
          <a:gradFill>
            <a:gsLst>
              <a:gs pos="0">
                <a:schemeClr val="tx1"/>
              </a:gs>
              <a:gs pos="100000">
                <a:schemeClr val="tx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E9AF2-8207-894E-B952-9FEA4C1A99F2}"/>
              </a:ext>
            </a:extLst>
          </p:cNvPr>
          <p:cNvSpPr>
            <a:spLocks noGrp="1"/>
          </p:cNvSpPr>
          <p:nvPr>
            <p:ph type="ctrTitle"/>
          </p:nvPr>
        </p:nvSpPr>
        <p:spPr>
          <a:xfrm>
            <a:off x="668752" y="2853493"/>
            <a:ext cx="3863736" cy="2001857"/>
          </a:xfrm>
        </p:spPr>
        <p:txBody>
          <a:bodyPr anchor="t" anchorCtr="0">
            <a:noAutofit/>
          </a:bodyPr>
          <a:lstStyle>
            <a:lvl1pPr algn="l">
              <a:defRPr sz="4000" b="0" i="0">
                <a:solidFill>
                  <a:schemeClr val="bg1"/>
                </a:solidFill>
                <a:latin typeface="Segoe UI Semibold" panose="020B0502040204020203" pitchFamily="34" charset="0"/>
                <a:cs typeface="Segoe UI Semibold" panose="020B0502040204020203"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6A85CB22-0811-984A-91F6-3835BA92E06F}"/>
              </a:ext>
            </a:extLst>
          </p:cNvPr>
          <p:cNvSpPr>
            <a:spLocks noGrp="1"/>
          </p:cNvSpPr>
          <p:nvPr>
            <p:ph type="subTitle" idx="1" hasCustomPrompt="1"/>
          </p:nvPr>
        </p:nvSpPr>
        <p:spPr>
          <a:xfrm>
            <a:off x="668752" y="2322576"/>
            <a:ext cx="3863736" cy="399462"/>
          </a:xfrm>
        </p:spPr>
        <p:txBody>
          <a:bodyPr anchor="t">
            <a:noAutofit/>
          </a:bodyPr>
          <a:lstStyle>
            <a:lvl1pPr marL="0" indent="0" algn="l">
              <a:lnSpc>
                <a:spcPct val="150000"/>
              </a:lnSpc>
              <a:buNone/>
              <a:defRPr sz="1400" b="1" i="0" spc="100" baseline="0">
                <a:solidFill>
                  <a:srgbClr val="0078D4"/>
                </a:solidFill>
                <a:latin typeface="Segoe UI Semibold" panose="020B0502040204020203" pitchFamily="34" charset="0"/>
                <a:cs typeface="Segoe UI Semibold"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401431905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FE81517-A5B2-0645-8ED2-2F5D6B97321F}"/>
              </a:ext>
            </a:extLst>
          </p:cNvPr>
          <p:cNvSpPr/>
          <p:nvPr userDrawn="1"/>
        </p:nvSpPr>
        <p:spPr>
          <a:xfrm>
            <a:off x="2714155" y="0"/>
            <a:ext cx="9477843"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B8C0453-3382-484F-A40C-D68F9A46F105}"/>
              </a:ext>
            </a:extLst>
          </p:cNvPr>
          <p:cNvSpPr/>
          <p:nvPr userDrawn="1"/>
        </p:nvSpPr>
        <p:spPr>
          <a:xfrm>
            <a:off x="2" y="0"/>
            <a:ext cx="2714153" cy="6858000"/>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FED2D8AD-2FC2-1142-B048-02C32A9EDC7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28" name="Text Placeholder 3">
            <a:extLst>
              <a:ext uri="{FF2B5EF4-FFF2-40B4-BE49-F238E27FC236}">
                <a16:creationId xmlns:a16="http://schemas.microsoft.com/office/drawing/2014/main" id="{06F78680-AB0F-B341-AF00-E55E4F1D4A47}"/>
              </a:ext>
            </a:extLst>
          </p:cNvPr>
          <p:cNvSpPr txBox="1">
            <a:spLocks/>
          </p:cNvSpPr>
          <p:nvPr userDrawn="1"/>
        </p:nvSpPr>
        <p:spPr>
          <a:xfrm>
            <a:off x="836540" y="1587982"/>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Intro</a:t>
            </a:r>
          </a:p>
        </p:txBody>
      </p:sp>
      <p:sp>
        <p:nvSpPr>
          <p:cNvPr id="29" name="Rectangle 28">
            <a:extLst>
              <a:ext uri="{FF2B5EF4-FFF2-40B4-BE49-F238E27FC236}">
                <a16:creationId xmlns:a16="http://schemas.microsoft.com/office/drawing/2014/main" id="{2EB91307-A698-6241-BFC8-F210CDBCEAF7}"/>
              </a:ext>
            </a:extLst>
          </p:cNvPr>
          <p:cNvSpPr/>
          <p:nvPr userDrawn="1"/>
        </p:nvSpPr>
        <p:spPr>
          <a:xfrm>
            <a:off x="4719584"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Introduce the four problems/pain points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0" name="Rectangle 29">
            <a:extLst>
              <a:ext uri="{FF2B5EF4-FFF2-40B4-BE49-F238E27FC236}">
                <a16:creationId xmlns:a16="http://schemas.microsoft.com/office/drawing/2014/main" id="{86BE8261-B40A-5B46-86D2-5B291A94B492}"/>
              </a:ext>
            </a:extLst>
          </p:cNvPr>
          <p:cNvSpPr/>
          <p:nvPr userDrawn="1"/>
        </p:nvSpPr>
        <p:spPr>
          <a:xfrm>
            <a:off x="647797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 Purview as the solution – short message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1" name="Rectangle 30">
            <a:extLst>
              <a:ext uri="{FF2B5EF4-FFF2-40B4-BE49-F238E27FC236}">
                <a16:creationId xmlns:a16="http://schemas.microsoft.com/office/drawing/2014/main" id="{B2D015C5-E4BF-A045-BC5E-0E513D5984F2}"/>
              </a:ext>
            </a:extLst>
          </p:cNvPr>
          <p:cNvSpPr/>
          <p:nvPr userDrawn="1"/>
        </p:nvSpPr>
        <p:spPr>
          <a:xfrm>
            <a:off x="2963793" y="149692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lnSpc>
                <a:spcPct val="110000"/>
              </a:lnSpc>
            </a:pPr>
            <a:r>
              <a:rPr lang="en-US" sz="1200" b="1" spc="50">
                <a:latin typeface="Segoe UI Semibold" panose="020B0502040204020203" pitchFamily="34" charset="0"/>
                <a:cs typeface="Segoe UI Semibold" panose="020B0502040204020203" pitchFamily="34" charset="0"/>
              </a:rPr>
              <a:t>​</a:t>
            </a:r>
          </a:p>
          <a:p>
            <a:pPr fontAlgn="base">
              <a:lnSpc>
                <a:spcPct val="110000"/>
              </a:lnSpc>
            </a:pPr>
            <a:r>
              <a:rPr lang="en-US" sz="1200" b="1" spc="50">
                <a:latin typeface="Segoe UI Semibold" panose="020B0502040204020203" pitchFamily="34" charset="0"/>
                <a:cs typeface="Segoe UI Semibold" panose="020B0502040204020203" pitchFamily="34" charset="0"/>
              </a:rPr>
              <a:t>Data as an undervalued asset</a:t>
            </a:r>
          </a:p>
          <a:p>
            <a:pPr algn="ctr">
              <a:lnSpc>
                <a:spcPct val="110000"/>
              </a:lnSpc>
            </a:pP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2" name="Text Placeholder 3">
            <a:extLst>
              <a:ext uri="{FF2B5EF4-FFF2-40B4-BE49-F238E27FC236}">
                <a16:creationId xmlns:a16="http://schemas.microsoft.com/office/drawing/2014/main" id="{EF3DE94B-4479-F349-BF13-482798A726EC}"/>
              </a:ext>
            </a:extLst>
          </p:cNvPr>
          <p:cNvSpPr txBox="1">
            <a:spLocks/>
          </p:cNvSpPr>
          <p:nvPr userDrawn="1"/>
        </p:nvSpPr>
        <p:spPr>
          <a:xfrm>
            <a:off x="834190" y="2534524"/>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Value Pillars</a:t>
            </a:r>
          </a:p>
        </p:txBody>
      </p:sp>
      <p:sp>
        <p:nvSpPr>
          <p:cNvPr id="33" name="Rectangle 32">
            <a:extLst>
              <a:ext uri="{FF2B5EF4-FFF2-40B4-BE49-F238E27FC236}">
                <a16:creationId xmlns:a16="http://schemas.microsoft.com/office/drawing/2014/main" id="{4887B228-04C0-954A-AEC4-60102237F288}"/>
              </a:ext>
            </a:extLst>
          </p:cNvPr>
          <p:cNvSpPr/>
          <p:nvPr userDrawn="1"/>
        </p:nvSpPr>
        <p:spPr>
          <a:xfrm>
            <a:off x="4719584"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Destination solution for your hybrid 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4" name="Rectangle 33">
            <a:extLst>
              <a:ext uri="{FF2B5EF4-FFF2-40B4-BE49-F238E27FC236}">
                <a16:creationId xmlns:a16="http://schemas.microsoft.com/office/drawing/2014/main" id="{0F4EB060-3F25-744C-8D3A-D3B422DE4D9C}"/>
              </a:ext>
            </a:extLst>
          </p:cNvPr>
          <p:cNvSpPr/>
          <p:nvPr userDrawn="1"/>
        </p:nvSpPr>
        <p:spPr>
          <a:xfrm>
            <a:off x="647797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Automated classification at scale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5" name="Rectangle 34">
            <a:extLst>
              <a:ext uri="{FF2B5EF4-FFF2-40B4-BE49-F238E27FC236}">
                <a16:creationId xmlns:a16="http://schemas.microsoft.com/office/drawing/2014/main" id="{71FA621E-BD14-DE4B-9AA7-D178E7E05064}"/>
              </a:ext>
            </a:extLst>
          </p:cNvPr>
          <p:cNvSpPr/>
          <p:nvPr userDrawn="1"/>
        </p:nvSpPr>
        <p:spPr>
          <a:xfrm>
            <a:off x="8229170"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Effortless discovery of trusted data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6" name="Rectangle 35">
            <a:extLst>
              <a:ext uri="{FF2B5EF4-FFF2-40B4-BE49-F238E27FC236}">
                <a16:creationId xmlns:a16="http://schemas.microsoft.com/office/drawing/2014/main" id="{A45045E3-F9BF-C14D-9AEF-6B568C28F99E}"/>
              </a:ext>
            </a:extLst>
          </p:cNvPr>
          <p:cNvSpPr/>
          <p:nvPr userDrawn="1"/>
        </p:nvSpPr>
        <p:spPr>
          <a:xfrm>
            <a:off x="2963793"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Overview of pillars </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7" name="Text Placeholder 3">
            <a:extLst>
              <a:ext uri="{FF2B5EF4-FFF2-40B4-BE49-F238E27FC236}">
                <a16:creationId xmlns:a16="http://schemas.microsoft.com/office/drawing/2014/main" id="{0DDA5100-27A6-524E-BBE0-DBB2E4E786BC}"/>
              </a:ext>
            </a:extLst>
          </p:cNvPr>
          <p:cNvSpPr txBox="1">
            <a:spLocks/>
          </p:cNvSpPr>
          <p:nvPr userDrawn="1"/>
        </p:nvSpPr>
        <p:spPr>
          <a:xfrm>
            <a:off x="834190" y="3481702"/>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Features Overview</a:t>
            </a:r>
          </a:p>
        </p:txBody>
      </p:sp>
      <p:sp>
        <p:nvSpPr>
          <p:cNvPr id="38" name="Rectangle 37">
            <a:extLst>
              <a:ext uri="{FF2B5EF4-FFF2-40B4-BE49-F238E27FC236}">
                <a16:creationId xmlns:a16="http://schemas.microsoft.com/office/drawing/2014/main" id="{4E71DA82-852D-A34B-87A8-490E3AEE9AB2}"/>
              </a:ext>
            </a:extLst>
          </p:cNvPr>
          <p:cNvSpPr/>
          <p:nvPr userDrawn="1"/>
        </p:nvSpPr>
        <p:spPr>
          <a:xfrm>
            <a:off x="4719584"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Map</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39" name="Rectangle 38">
            <a:extLst>
              <a:ext uri="{FF2B5EF4-FFF2-40B4-BE49-F238E27FC236}">
                <a16:creationId xmlns:a16="http://schemas.microsoft.com/office/drawing/2014/main" id="{5DC57995-E836-F34B-9552-3D434199EFE7}"/>
              </a:ext>
            </a:extLst>
          </p:cNvPr>
          <p:cNvSpPr/>
          <p:nvPr userDrawn="1"/>
        </p:nvSpPr>
        <p:spPr>
          <a:xfrm>
            <a:off x="647797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0" name="Rectangle 39">
            <a:extLst>
              <a:ext uri="{FF2B5EF4-FFF2-40B4-BE49-F238E27FC236}">
                <a16:creationId xmlns:a16="http://schemas.microsoft.com/office/drawing/2014/main" id="{CE8F7705-F040-2A42-B61E-305F9439C187}"/>
              </a:ext>
            </a:extLst>
          </p:cNvPr>
          <p:cNvSpPr/>
          <p:nvPr userDrawn="1"/>
        </p:nvSpPr>
        <p:spPr>
          <a:xfrm>
            <a:off x="8229170"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Estate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1" name="Rectangle 40">
            <a:extLst>
              <a:ext uri="{FF2B5EF4-FFF2-40B4-BE49-F238E27FC236}">
                <a16:creationId xmlns:a16="http://schemas.microsoft.com/office/drawing/2014/main" id="{30067876-BF57-C741-A41A-6FFA060C88FD}"/>
              </a:ext>
            </a:extLst>
          </p:cNvPr>
          <p:cNvSpPr/>
          <p:nvPr userDrawn="1"/>
        </p:nvSpPr>
        <p:spPr>
          <a:xfrm>
            <a:off x="2963793" y="3390646"/>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Data catalog, Data Map, and Data Insights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2" name="Text Placeholder 3">
            <a:extLst>
              <a:ext uri="{FF2B5EF4-FFF2-40B4-BE49-F238E27FC236}">
                <a16:creationId xmlns:a16="http://schemas.microsoft.com/office/drawing/2014/main" id="{3990EBFA-AF71-704F-B3BD-C794CB8565BE}"/>
              </a:ext>
            </a:extLst>
          </p:cNvPr>
          <p:cNvSpPr txBox="1">
            <a:spLocks/>
          </p:cNvSpPr>
          <p:nvPr userDrawn="1"/>
        </p:nvSpPr>
        <p:spPr>
          <a:xfrm>
            <a:off x="836537" y="4428881"/>
            <a:ext cx="170831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Unified data governance</a:t>
            </a:r>
          </a:p>
        </p:txBody>
      </p:sp>
      <p:sp>
        <p:nvSpPr>
          <p:cNvPr id="43" name="Text Placeholder 3">
            <a:extLst>
              <a:ext uri="{FF2B5EF4-FFF2-40B4-BE49-F238E27FC236}">
                <a16:creationId xmlns:a16="http://schemas.microsoft.com/office/drawing/2014/main" id="{0D7B0952-4346-4442-9CDF-FEA6BB599336}"/>
              </a:ext>
            </a:extLst>
          </p:cNvPr>
          <p:cNvSpPr txBox="1">
            <a:spLocks/>
          </p:cNvSpPr>
          <p:nvPr userDrawn="1"/>
        </p:nvSpPr>
        <p:spPr>
          <a:xfrm>
            <a:off x="836541" y="5373510"/>
            <a:ext cx="1705962" cy="6255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100" b="1" i="0" kern="1200">
                <a:solidFill>
                  <a:srgbClr val="0078D4"/>
                </a:solidFill>
                <a:latin typeface="Segoe UI Semibold" panose="020B0502040204020203" pitchFamily="34" charset="0"/>
                <a:ea typeface="+mn-ea"/>
                <a:cs typeface="Segoe UI Semibold"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spc="100">
                <a:solidFill>
                  <a:schemeClr val="bg1"/>
                </a:solidFill>
              </a:rPr>
              <a:t>Conclusion</a:t>
            </a:r>
          </a:p>
        </p:txBody>
      </p:sp>
      <p:sp>
        <p:nvSpPr>
          <p:cNvPr id="44" name="Rectangle 43">
            <a:extLst>
              <a:ext uri="{FF2B5EF4-FFF2-40B4-BE49-F238E27FC236}">
                <a16:creationId xmlns:a16="http://schemas.microsoft.com/office/drawing/2014/main" id="{C8FB0EFB-E460-3C4B-8D27-CEE5326DA0E8}"/>
              </a:ext>
            </a:extLst>
          </p:cNvPr>
          <p:cNvSpPr/>
          <p:nvPr userDrawn="1"/>
        </p:nvSpPr>
        <p:spPr>
          <a:xfrm>
            <a:off x="4719584"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5" name="Rectangle 44">
            <a:extLst>
              <a:ext uri="{FF2B5EF4-FFF2-40B4-BE49-F238E27FC236}">
                <a16:creationId xmlns:a16="http://schemas.microsoft.com/office/drawing/2014/main" id="{F706B475-6572-974A-AA48-7E45D5EA6F04}"/>
              </a:ext>
            </a:extLst>
          </p:cNvPr>
          <p:cNvSpPr/>
          <p:nvPr userDrawn="1"/>
        </p:nvSpPr>
        <p:spPr>
          <a:xfrm>
            <a:off x="647797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Power Platform</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6" name="Rectangle 45">
            <a:extLst>
              <a:ext uri="{FF2B5EF4-FFF2-40B4-BE49-F238E27FC236}">
                <a16:creationId xmlns:a16="http://schemas.microsoft.com/office/drawing/2014/main" id="{EA9DBEDD-C11A-344D-AB8B-CA250DACD34A}"/>
              </a:ext>
            </a:extLst>
          </p:cNvPr>
          <p:cNvSpPr/>
          <p:nvPr userDrawn="1"/>
        </p:nvSpPr>
        <p:spPr>
          <a:xfrm>
            <a:off x="8229170"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Microsoft 365</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7" name="Rectangle 46">
            <a:extLst>
              <a:ext uri="{FF2B5EF4-FFF2-40B4-BE49-F238E27FC236}">
                <a16:creationId xmlns:a16="http://schemas.microsoft.com/office/drawing/2014/main" id="{2ACAD7FD-D379-A748-B39B-6233EF700293}"/>
              </a:ext>
            </a:extLst>
          </p:cNvPr>
          <p:cNvSpPr/>
          <p:nvPr userDrawn="1"/>
        </p:nvSpPr>
        <p:spPr>
          <a:xfrm>
            <a:off x="2963793" y="4337825"/>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SQL Server</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8" name="Rectangle 47">
            <a:extLst>
              <a:ext uri="{FF2B5EF4-FFF2-40B4-BE49-F238E27FC236}">
                <a16:creationId xmlns:a16="http://schemas.microsoft.com/office/drawing/2014/main" id="{8AC5253D-9788-6848-B9FB-F9B614DAFFF3}"/>
              </a:ext>
            </a:extLst>
          </p:cNvPr>
          <p:cNvSpPr/>
          <p:nvPr userDrawn="1"/>
        </p:nvSpPr>
        <p:spPr>
          <a:xfrm>
            <a:off x="4719584"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 Purview Updates</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49" name="Rectangle 48">
            <a:extLst>
              <a:ext uri="{FF2B5EF4-FFF2-40B4-BE49-F238E27FC236}">
                <a16:creationId xmlns:a16="http://schemas.microsoft.com/office/drawing/2014/main" id="{57556122-D0DE-0E4D-AA19-7CADF7B103A7}"/>
              </a:ext>
            </a:extLst>
          </p:cNvPr>
          <p:cNvSpPr/>
          <p:nvPr userDrawn="1"/>
        </p:nvSpPr>
        <p:spPr>
          <a:xfrm>
            <a:off x="647797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CTA</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50" name="Rectangle 49">
            <a:extLst>
              <a:ext uri="{FF2B5EF4-FFF2-40B4-BE49-F238E27FC236}">
                <a16:creationId xmlns:a16="http://schemas.microsoft.com/office/drawing/2014/main" id="{F57D3451-E325-5E40-BB05-D141AE722BFD}"/>
              </a:ext>
            </a:extLst>
          </p:cNvPr>
          <p:cNvSpPr/>
          <p:nvPr userDrawn="1"/>
        </p:nvSpPr>
        <p:spPr>
          <a:xfrm>
            <a:off x="2963793" y="5282453"/>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Azure Purview in Public Preview</a:t>
            </a:r>
            <a:endParaRPr lang="en-US" sz="1200" b="1" spc="50">
              <a:solidFill>
                <a:schemeClr val="bg2"/>
              </a:solidFill>
              <a:latin typeface="Segoe UI Semibold" panose="020B0502040204020203" pitchFamily="34" charset="0"/>
              <a:cs typeface="Segoe UI Semibold" panose="020B0502040204020203" pitchFamily="34" charset="0"/>
            </a:endParaRPr>
          </a:p>
        </p:txBody>
      </p:sp>
      <p:sp>
        <p:nvSpPr>
          <p:cNvPr id="51" name="Rectangle 50">
            <a:extLst>
              <a:ext uri="{FF2B5EF4-FFF2-40B4-BE49-F238E27FC236}">
                <a16:creationId xmlns:a16="http://schemas.microsoft.com/office/drawing/2014/main" id="{56E235A8-4E8E-8D41-9DCF-730A5B2977E9}"/>
              </a:ext>
            </a:extLst>
          </p:cNvPr>
          <p:cNvSpPr/>
          <p:nvPr userDrawn="1"/>
        </p:nvSpPr>
        <p:spPr>
          <a:xfrm>
            <a:off x="9980366" y="2443467"/>
            <a:ext cx="1591454" cy="807700"/>
          </a:xfrm>
          <a:prstGeom prst="rect">
            <a:avLst/>
          </a:prstGeom>
          <a:solidFill>
            <a:schemeClr val="tx1">
              <a:lumMod val="65000"/>
              <a:lumOff val="3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0000"/>
              </a:lnSpc>
            </a:pPr>
            <a:r>
              <a:rPr lang="en-US" sz="1200" b="1" spc="50">
                <a:latin typeface="Segoe UI Semibold" panose="020B0502040204020203" pitchFamily="34" charset="0"/>
                <a:cs typeface="Segoe UI Semibold" panose="020B0502040204020203" pitchFamily="34" charset="0"/>
              </a:rPr>
              <a:t>Strategic insight into sensitive data</a:t>
            </a:r>
            <a:endParaRPr lang="en-US" sz="1200" b="1" spc="50">
              <a:solidFill>
                <a:schemeClr val="bg2"/>
              </a:solidFill>
              <a:latin typeface="Segoe UI Semibold" panose="020B0502040204020203" pitchFamily="34" charset="0"/>
              <a:cs typeface="Segoe UI Semibold" panose="020B0502040204020203" pitchFamily="34" charset="0"/>
            </a:endParaRPr>
          </a:p>
        </p:txBody>
      </p:sp>
      <p:cxnSp>
        <p:nvCxnSpPr>
          <p:cNvPr id="52" name="Straight Connector 51">
            <a:extLst>
              <a:ext uri="{FF2B5EF4-FFF2-40B4-BE49-F238E27FC236}">
                <a16:creationId xmlns:a16="http://schemas.microsoft.com/office/drawing/2014/main" id="{E2268A02-617B-F840-9CA9-BCF43CD23A13}"/>
              </a:ext>
            </a:extLst>
          </p:cNvPr>
          <p:cNvCxnSpPr>
            <a:cxnSpLocks/>
            <a:stCxn id="31" idx="1"/>
          </p:cNvCxnSpPr>
          <p:nvPr userDrawn="1"/>
        </p:nvCxnSpPr>
        <p:spPr>
          <a:xfrm flipH="1">
            <a:off x="2542501" y="190077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55365B-D24D-2C45-87E5-AC57BE45584E}"/>
              </a:ext>
            </a:extLst>
          </p:cNvPr>
          <p:cNvCxnSpPr>
            <a:cxnSpLocks/>
          </p:cNvCxnSpPr>
          <p:nvPr userDrawn="1"/>
        </p:nvCxnSpPr>
        <p:spPr>
          <a:xfrm flipH="1">
            <a:off x="2542501" y="2847317"/>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9D74A1C-794A-254C-B7D3-8C2D8C7B56BB}"/>
              </a:ext>
            </a:extLst>
          </p:cNvPr>
          <p:cNvCxnSpPr>
            <a:cxnSpLocks/>
          </p:cNvCxnSpPr>
          <p:nvPr userDrawn="1"/>
        </p:nvCxnSpPr>
        <p:spPr>
          <a:xfrm flipH="1">
            <a:off x="2542501" y="3794496"/>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8E49049-9227-E04E-B085-EB297690FFCC}"/>
              </a:ext>
            </a:extLst>
          </p:cNvPr>
          <p:cNvCxnSpPr>
            <a:cxnSpLocks/>
          </p:cNvCxnSpPr>
          <p:nvPr userDrawn="1"/>
        </p:nvCxnSpPr>
        <p:spPr>
          <a:xfrm flipH="1">
            <a:off x="2542501" y="4741675"/>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092246B-91C3-B54D-A098-EA962E6D0635}"/>
              </a:ext>
            </a:extLst>
          </p:cNvPr>
          <p:cNvCxnSpPr>
            <a:cxnSpLocks/>
          </p:cNvCxnSpPr>
          <p:nvPr userDrawn="1"/>
        </p:nvCxnSpPr>
        <p:spPr>
          <a:xfrm flipH="1">
            <a:off x="2542501" y="5686303"/>
            <a:ext cx="42129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57" name="Title 1">
            <a:extLst>
              <a:ext uri="{FF2B5EF4-FFF2-40B4-BE49-F238E27FC236}">
                <a16:creationId xmlns:a16="http://schemas.microsoft.com/office/drawing/2014/main" id="{F0A36858-4C69-2543-9FD6-B3D9EA482537}"/>
              </a:ext>
            </a:extLst>
          </p:cNvPr>
          <p:cNvSpPr>
            <a:spLocks noGrp="1"/>
          </p:cNvSpPr>
          <p:nvPr>
            <p:ph type="title" hasCustomPrompt="1"/>
          </p:nvPr>
        </p:nvSpPr>
        <p:spPr>
          <a:xfrm>
            <a:off x="1671918" y="597476"/>
            <a:ext cx="8848164" cy="686163"/>
          </a:xfrm>
        </p:spPr>
        <p:txBody>
          <a:bodyPr anchor="t">
            <a:normAutofit/>
          </a:bodyPr>
          <a:lstStyle>
            <a:lvl1pPr algn="ctr">
              <a:defRPr sz="3600" b="1" i="0">
                <a:solidFill>
                  <a:schemeClr val="bg1"/>
                </a:solidFill>
                <a:latin typeface="Segoe UI Semibold" panose="020B0502040204020203" pitchFamily="34" charset="0"/>
                <a:cs typeface="Segoe UI Semibold" panose="020B0502040204020203" pitchFamily="34" charset="0"/>
              </a:defRPr>
            </a:lvl1pPr>
          </a:lstStyle>
          <a:p>
            <a:r>
              <a:rPr lang="en-US"/>
              <a:t>Table of Contents </a:t>
            </a:r>
          </a:p>
        </p:txBody>
      </p:sp>
    </p:spTree>
    <p:extLst>
      <p:ext uri="{BB962C8B-B14F-4D97-AF65-F5344CB8AC3E}">
        <p14:creationId xmlns:p14="http://schemas.microsoft.com/office/powerpoint/2010/main" val="160241295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139E0A6-7F16-254D-8711-44FC2E3FF653}"/>
              </a:ext>
            </a:extLst>
          </p:cNvPr>
          <p:cNvSpPr/>
          <p:nvPr userDrawn="1"/>
        </p:nvSpPr>
        <p:spPr>
          <a:xfrm>
            <a:off x="0" y="0"/>
            <a:ext cx="6096002" cy="6857999"/>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BEBEB"/>
              </a:solidFill>
            </a:endParaRPr>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sp>
        <p:nvSpPr>
          <p:cNvPr id="44" name="Content Placeholder 7">
            <a:extLst>
              <a:ext uri="{FF2B5EF4-FFF2-40B4-BE49-F238E27FC236}">
                <a16:creationId xmlns:a16="http://schemas.microsoft.com/office/drawing/2014/main" id="{90D8B6D7-B082-C348-AB2B-3EBACB7311E0}"/>
              </a:ext>
            </a:extLst>
          </p:cNvPr>
          <p:cNvSpPr>
            <a:spLocks noGrp="1"/>
          </p:cNvSpPr>
          <p:nvPr>
            <p:ph sz="quarter" idx="19"/>
          </p:nvPr>
        </p:nvSpPr>
        <p:spPr>
          <a:xfrm>
            <a:off x="6799523" y="861237"/>
            <a:ext cx="4688956" cy="5044240"/>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cxnSp>
        <p:nvCxnSpPr>
          <p:cNvPr id="45" name="Straight Connector 44">
            <a:extLst>
              <a:ext uri="{FF2B5EF4-FFF2-40B4-BE49-F238E27FC236}">
                <a16:creationId xmlns:a16="http://schemas.microsoft.com/office/drawing/2014/main" id="{7D10B101-2B8C-784A-B5C8-39DFCD113456}"/>
              </a:ext>
            </a:extLst>
          </p:cNvPr>
          <p:cNvCxnSpPr>
            <a:cxnSpLocks/>
          </p:cNvCxnSpPr>
          <p:nvPr userDrawn="1"/>
        </p:nvCxnSpPr>
        <p:spPr>
          <a:xfrm>
            <a:off x="542262" y="3977710"/>
            <a:ext cx="479526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4" name="Content Placeholder 7">
            <a:extLst>
              <a:ext uri="{FF2B5EF4-FFF2-40B4-BE49-F238E27FC236}">
                <a16:creationId xmlns:a16="http://schemas.microsoft.com/office/drawing/2014/main" id="{A9AC6C92-DA1E-EB47-98E1-7F5500F016A0}"/>
              </a:ext>
            </a:extLst>
          </p:cNvPr>
          <p:cNvSpPr>
            <a:spLocks noGrp="1"/>
          </p:cNvSpPr>
          <p:nvPr>
            <p:ph sz="quarter" idx="20" hasCustomPrompt="1"/>
          </p:nvPr>
        </p:nvSpPr>
        <p:spPr>
          <a:xfrm>
            <a:off x="542262" y="4367158"/>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66" name="Content Placeholder 7">
            <a:extLst>
              <a:ext uri="{FF2B5EF4-FFF2-40B4-BE49-F238E27FC236}">
                <a16:creationId xmlns:a16="http://schemas.microsoft.com/office/drawing/2014/main" id="{A8024EC2-3855-F348-B5B6-C9BE3C089F25}"/>
              </a:ext>
            </a:extLst>
          </p:cNvPr>
          <p:cNvSpPr>
            <a:spLocks noGrp="1"/>
          </p:cNvSpPr>
          <p:nvPr>
            <p:ph sz="quarter" idx="21" hasCustomPrompt="1"/>
          </p:nvPr>
        </p:nvSpPr>
        <p:spPr>
          <a:xfrm>
            <a:off x="2106414" y="4367469"/>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4" name="Content Placeholder 7">
            <a:extLst>
              <a:ext uri="{FF2B5EF4-FFF2-40B4-BE49-F238E27FC236}">
                <a16:creationId xmlns:a16="http://schemas.microsoft.com/office/drawing/2014/main" id="{B817C885-9EE0-9749-92FF-085149F1E3D2}"/>
              </a:ext>
            </a:extLst>
          </p:cNvPr>
          <p:cNvSpPr>
            <a:spLocks noGrp="1"/>
          </p:cNvSpPr>
          <p:nvPr>
            <p:ph sz="quarter" idx="22" hasCustomPrompt="1"/>
          </p:nvPr>
        </p:nvSpPr>
        <p:spPr>
          <a:xfrm>
            <a:off x="542262" y="2275220"/>
            <a:ext cx="1233375" cy="1312867"/>
          </a:xfrm>
        </p:spPr>
        <p:txBody>
          <a:bodyPr anchor="ctr">
            <a:noAutofit/>
          </a:bodyPr>
          <a:lstStyle>
            <a:lvl1pPr marL="0" indent="0">
              <a:lnSpc>
                <a:spcPct val="100000"/>
              </a:lnSpc>
              <a:buNone/>
              <a:defRPr sz="3200" b="1" i="0">
                <a:solidFill>
                  <a:srgbClr val="0078D4"/>
                </a:solidFill>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420k</a:t>
            </a:r>
          </a:p>
        </p:txBody>
      </p:sp>
      <p:sp>
        <p:nvSpPr>
          <p:cNvPr id="15" name="Content Placeholder 7">
            <a:extLst>
              <a:ext uri="{FF2B5EF4-FFF2-40B4-BE49-F238E27FC236}">
                <a16:creationId xmlns:a16="http://schemas.microsoft.com/office/drawing/2014/main" id="{592965C3-154F-E947-A46E-BA3D594E5F3F}"/>
              </a:ext>
            </a:extLst>
          </p:cNvPr>
          <p:cNvSpPr>
            <a:spLocks noGrp="1"/>
          </p:cNvSpPr>
          <p:nvPr>
            <p:ph sz="quarter" idx="23" hasCustomPrompt="1"/>
          </p:nvPr>
        </p:nvSpPr>
        <p:spPr>
          <a:xfrm>
            <a:off x="2106414" y="2275531"/>
            <a:ext cx="3231117" cy="1312169"/>
          </a:xfrm>
        </p:spPr>
        <p:txBody>
          <a:bodyPr anchor="ctr">
            <a:noAutofit/>
          </a:bodyPr>
          <a:lstStyle>
            <a:lvl1pPr marL="0" indent="0">
              <a:lnSpc>
                <a:spcPct val="100000"/>
              </a:lnSpc>
              <a:buNone/>
              <a:defRPr sz="1400" b="1" i="0">
                <a:latin typeface="Segoe UI Semibold" panose="020B0502040204020203" pitchFamily="34" charset="0"/>
                <a:cs typeface="Segoe UI Semibold"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Stat Title Here</a:t>
            </a:r>
          </a:p>
        </p:txBody>
      </p:sp>
    </p:spTree>
    <p:extLst>
      <p:ext uri="{BB962C8B-B14F-4D97-AF65-F5344CB8AC3E}">
        <p14:creationId xmlns:p14="http://schemas.microsoft.com/office/powerpoint/2010/main" val="242593381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slid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4795283" cy="68616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Title Here</a:t>
            </a:r>
          </a:p>
        </p:txBody>
      </p:sp>
      <p:pic>
        <p:nvPicPr>
          <p:cNvPr id="3" name="Picture 2" descr="A picture containing drawing&#10;&#10;Description automatically generated">
            <a:extLst>
              <a:ext uri="{FF2B5EF4-FFF2-40B4-BE49-F238E27FC236}">
                <a16:creationId xmlns:a16="http://schemas.microsoft.com/office/drawing/2014/main" id="{0A2A535C-93D0-C64D-A7BD-E7D01FA91C68}"/>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360423675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pic>
        <p:nvPicPr>
          <p:cNvPr id="9" name="Picture 8" descr="A picture containing computer, desk, monitor, indoor&#10;&#10;Description automatically generated">
            <a:extLst>
              <a:ext uri="{FF2B5EF4-FFF2-40B4-BE49-F238E27FC236}">
                <a16:creationId xmlns:a16="http://schemas.microsoft.com/office/drawing/2014/main" id="{FD4D7090-4549-8949-B581-118432B460FD}"/>
              </a:ext>
            </a:extLst>
          </p:cNvPr>
          <p:cNvPicPr>
            <a:picLocks noChangeAspect="1"/>
          </p:cNvPicPr>
          <p:nvPr userDrawn="1"/>
        </p:nvPicPr>
        <p:blipFill rotWithShape="1">
          <a:blip r:embed="rId2"/>
          <a:srcRect l="18954"/>
          <a:stretch/>
        </p:blipFill>
        <p:spPr>
          <a:xfrm>
            <a:off x="0" y="0"/>
            <a:ext cx="12192000" cy="6857999"/>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5346700" y="1073150"/>
            <a:ext cx="5321300" cy="3556000"/>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223471770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8_Title and Content">
    <p:bg>
      <p:bgPr>
        <a:gradFill>
          <a:gsLst>
            <a:gs pos="81000">
              <a:srgbClr val="3C3C41"/>
            </a:gs>
            <a:gs pos="0">
              <a:schemeClr val="tx1"/>
            </a:gs>
          </a:gsLst>
          <a:lin ang="3000000" scaled="0"/>
        </a:gradFill>
        <a:effectLst/>
      </p:bgPr>
    </p:bg>
    <p:spTree>
      <p:nvGrpSpPr>
        <p:cNvPr id="1" name=""/>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5D7E0E30-23C8-B446-8DD4-F1DBECF2ABF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2952" t="16491" r="27218" b="11242"/>
          <a:stretch/>
        </p:blipFill>
        <p:spPr>
          <a:xfrm>
            <a:off x="4105588" y="277895"/>
            <a:ext cx="8086412" cy="6580106"/>
          </a:xfrm>
          <a:prstGeom prst="rect">
            <a:avLst/>
          </a:prstGeom>
        </p:spPr>
      </p:pic>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3" y="3088321"/>
            <a:ext cx="2569534" cy="2919073"/>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3721395" cy="1114365"/>
          </a:xfrm>
        </p:spPr>
        <p:txBody>
          <a:bodyPr anchor="t">
            <a:norm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46017007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6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311991" y="847898"/>
            <a:ext cx="6177231" cy="4963501"/>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54146"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54146"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54146"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243999" y="1752599"/>
            <a:ext cx="4445000" cy="2879725"/>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96484849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9_Title and Content">
    <p:bg>
      <p:bgPr>
        <a:gradFill>
          <a:gsLst>
            <a:gs pos="0">
              <a:schemeClr val="bg1"/>
            </a:gs>
            <a:gs pos="55000">
              <a:srgbClr val="EAECEB"/>
            </a:gs>
            <a:gs pos="100000">
              <a:srgbClr val="CBCBCB"/>
            </a:gs>
          </a:gsLst>
          <a:lin ang="5400000" scaled="1"/>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BEA2773-6FF0-6D45-82A5-5A0A8E92B966}"/>
              </a:ext>
            </a:extLst>
          </p:cNvPr>
          <p:cNvGrpSpPr/>
          <p:nvPr userDrawn="1"/>
        </p:nvGrpSpPr>
        <p:grpSpPr>
          <a:xfrm>
            <a:off x="0" y="292354"/>
            <a:ext cx="7568129" cy="6081109"/>
            <a:chOff x="207817" y="847898"/>
            <a:chExt cx="6177231" cy="4963501"/>
          </a:xfrm>
        </p:grpSpPr>
        <p:pic>
          <p:nvPicPr>
            <p:cNvPr id="10" name="Picture 9">
              <a:extLst>
                <a:ext uri="{FF2B5EF4-FFF2-40B4-BE49-F238E27FC236}">
                  <a16:creationId xmlns:a16="http://schemas.microsoft.com/office/drawing/2014/main" id="{8FE90224-F2F4-8F4D-9348-9C3CC4362235}"/>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9457" t="-223" r="-32" b="223"/>
            <a:stretch/>
          </p:blipFill>
          <p:spPr>
            <a:xfrm>
              <a:off x="207817" y="847898"/>
              <a:ext cx="6177231" cy="4963501"/>
            </a:xfrm>
            <a:prstGeom prst="rect">
              <a:avLst/>
            </a:prstGeom>
          </p:spPr>
        </p:pic>
        <p:sp>
          <p:nvSpPr>
            <p:cNvPr id="6" name="Rectangle 5">
              <a:extLst>
                <a:ext uri="{FF2B5EF4-FFF2-40B4-BE49-F238E27FC236}">
                  <a16:creationId xmlns:a16="http://schemas.microsoft.com/office/drawing/2014/main" id="{FF047380-8EAF-4540-958B-194DE5EAD104}"/>
                </a:ext>
              </a:extLst>
            </p:cNvPr>
            <p:cNvSpPr/>
            <p:nvPr userDrawn="1"/>
          </p:nvSpPr>
          <p:spPr>
            <a:xfrm>
              <a:off x="1139825" y="1752600"/>
              <a:ext cx="4445000" cy="2879725"/>
            </a:xfrm>
            <a:prstGeom prst="rect">
              <a:avLst/>
            </a:prstGeom>
            <a:solidFill>
              <a:srgbClr val="0F0E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3"/>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3685639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8/12/2022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708218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1_Title and Content">
    <p:bg>
      <p:bgPr>
        <a:solidFill>
          <a:schemeClr val="bg1"/>
        </a:solidFill>
        <a:effectLst/>
      </p:bgPr>
    </p:bg>
    <p:spTree>
      <p:nvGrpSpPr>
        <p:cNvPr id="1" name=""/>
        <p:cNvGrpSpPr/>
        <p:nvPr/>
      </p:nvGrpSpPr>
      <p:grpSpPr>
        <a:xfrm>
          <a:off x="0" y="0"/>
          <a:ext cx="0" cy="0"/>
          <a:chOff x="0" y="0"/>
          <a:chExt cx="0" cy="0"/>
        </a:xfrm>
      </p:grpSpPr>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7880120" y="2227299"/>
            <a:ext cx="3721394"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7880120" y="3088321"/>
            <a:ext cx="3721393"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descr="A picture containing drawing&#10;&#10;Description automatically generated">
            <a:extLst>
              <a:ext uri="{FF2B5EF4-FFF2-40B4-BE49-F238E27FC236}">
                <a16:creationId xmlns:a16="http://schemas.microsoft.com/office/drawing/2014/main" id="{7244C941-A995-E94F-BF65-8C4D2E97BF38}"/>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7880120" y="749876"/>
            <a:ext cx="3721395"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
        <p:nvSpPr>
          <p:cNvPr id="4" name="Picture Placeholder 3">
            <a:extLst>
              <a:ext uri="{FF2B5EF4-FFF2-40B4-BE49-F238E27FC236}">
                <a16:creationId xmlns:a16="http://schemas.microsoft.com/office/drawing/2014/main" id="{C2B98351-444C-2D43-BF2C-D4A3362108F0}"/>
              </a:ext>
            </a:extLst>
          </p:cNvPr>
          <p:cNvSpPr>
            <a:spLocks noGrp="1"/>
          </p:cNvSpPr>
          <p:nvPr>
            <p:ph type="pic" sz="quarter" idx="21"/>
          </p:nvPr>
        </p:nvSpPr>
        <p:spPr>
          <a:xfrm>
            <a:off x="1141864" y="1400763"/>
            <a:ext cx="5445860" cy="3528139"/>
          </a:xfrm>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56301817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319CAD2-BAE6-554C-B3DF-7201AD4FD02B}"/>
              </a:ext>
            </a:extLst>
          </p:cNvPr>
          <p:cNvSpPr/>
          <p:nvPr userDrawn="1"/>
        </p:nvSpPr>
        <p:spPr>
          <a:xfrm rot="10800000">
            <a:off x="1" y="0"/>
            <a:ext cx="12191998"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4289D3B-96F2-FD43-8ADB-0EA2006ED0AB}"/>
              </a:ext>
            </a:extLst>
          </p:cNvPr>
          <p:cNvGrpSpPr/>
          <p:nvPr userDrawn="1"/>
        </p:nvGrpSpPr>
        <p:grpSpPr>
          <a:xfrm>
            <a:off x="5573230" y="467754"/>
            <a:ext cx="6618769" cy="5922492"/>
            <a:chOff x="5573230" y="467754"/>
            <a:chExt cx="6618769" cy="5922492"/>
          </a:xfrm>
        </p:grpSpPr>
        <p:pic>
          <p:nvPicPr>
            <p:cNvPr id="11" name="Picture 10">
              <a:extLst>
                <a:ext uri="{FF2B5EF4-FFF2-40B4-BE49-F238E27FC236}">
                  <a16:creationId xmlns:a16="http://schemas.microsoft.com/office/drawing/2014/main" id="{1D710E44-0814-8144-8EAF-A7ED61E9DC94}"/>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r="11064"/>
            <a:stretch/>
          </p:blipFill>
          <p:spPr>
            <a:xfrm>
              <a:off x="5573230" y="467754"/>
              <a:ext cx="6618769" cy="5922492"/>
            </a:xfrm>
            <a:prstGeom prst="rect">
              <a:avLst/>
            </a:prstGeom>
          </p:spPr>
        </p:pic>
        <p:sp>
          <p:nvSpPr>
            <p:cNvPr id="13" name="Rectangle 12">
              <a:extLst>
                <a:ext uri="{FF2B5EF4-FFF2-40B4-BE49-F238E27FC236}">
                  <a16:creationId xmlns:a16="http://schemas.microsoft.com/office/drawing/2014/main" id="{DDDC7B8B-EF2D-CB47-9FC8-2B6BF157C5E0}"/>
                </a:ext>
              </a:extLst>
            </p:cNvPr>
            <p:cNvSpPr/>
            <p:nvPr/>
          </p:nvSpPr>
          <p:spPr bwMode="auto">
            <a:xfrm>
              <a:off x="7292473" y="1529895"/>
              <a:ext cx="4899526" cy="345077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
        <p:nvSpPr>
          <p:cNvPr id="17" name="Subtitle 2">
            <a:extLst>
              <a:ext uri="{FF2B5EF4-FFF2-40B4-BE49-F238E27FC236}">
                <a16:creationId xmlns:a16="http://schemas.microsoft.com/office/drawing/2014/main" id="{47E2B76B-8517-0740-9B23-4647DA263BBC}"/>
              </a:ext>
            </a:extLst>
          </p:cNvPr>
          <p:cNvSpPr>
            <a:spLocks noGrp="1"/>
          </p:cNvSpPr>
          <p:nvPr>
            <p:ph type="subTitle" idx="1" hasCustomPrompt="1"/>
          </p:nvPr>
        </p:nvSpPr>
        <p:spPr>
          <a:xfrm>
            <a:off x="694662" y="2227299"/>
            <a:ext cx="2569534" cy="569464"/>
          </a:xfrm>
        </p:spPr>
        <p:txBody>
          <a:bodyPr anchor="t">
            <a:noAutofit/>
          </a:bodyPr>
          <a:lstStyle>
            <a:lvl1pPr marL="0" indent="0" algn="l">
              <a:lnSpc>
                <a:spcPct val="150000"/>
              </a:lnSpc>
              <a:buNone/>
              <a:defRPr sz="1200" spc="100" baseline="0">
                <a:solidFill>
                  <a:srgbClr val="50E6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9" name="Content Placeholder 7">
            <a:extLst>
              <a:ext uri="{FF2B5EF4-FFF2-40B4-BE49-F238E27FC236}">
                <a16:creationId xmlns:a16="http://schemas.microsoft.com/office/drawing/2014/main" id="{D1B18EA6-3143-FB46-A64A-2CB90E9C9D19}"/>
              </a:ext>
            </a:extLst>
          </p:cNvPr>
          <p:cNvSpPr>
            <a:spLocks noGrp="1"/>
          </p:cNvSpPr>
          <p:nvPr>
            <p:ph sz="quarter" idx="20"/>
          </p:nvPr>
        </p:nvSpPr>
        <p:spPr>
          <a:xfrm>
            <a:off x="694662" y="3088321"/>
            <a:ext cx="4415818" cy="2919073"/>
          </a:xfrm>
        </p:spPr>
        <p:txBody>
          <a:bodyPr>
            <a:noAutofit/>
          </a:bodyPr>
          <a:lstStyle>
            <a:lvl1pPr marL="0" indent="0">
              <a:lnSpc>
                <a:spcPct val="150000"/>
              </a:lnSpc>
              <a:buNone/>
              <a:defRPr sz="1800" b="0" i="0">
                <a:solidFill>
                  <a:schemeClr val="bg1"/>
                </a:solidFill>
                <a:latin typeface="Segoe UI Semilight" panose="020B0402040204020203" pitchFamily="34" charset="0"/>
                <a:cs typeface="Segoe UI Semilight" panose="020B04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pic>
        <p:nvPicPr>
          <p:cNvPr id="2" name="Picture 1">
            <a:extLst>
              <a:ext uri="{FF2B5EF4-FFF2-40B4-BE49-F238E27FC236}">
                <a16:creationId xmlns:a16="http://schemas.microsoft.com/office/drawing/2014/main" id="{7244C941-A995-E94F-BF65-8C4D2E97BF38}"/>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11113006" y="6373966"/>
            <a:ext cx="1078992" cy="483531"/>
          </a:xfrm>
          <a:prstGeom prst="rect">
            <a:avLst/>
          </a:prstGeom>
        </p:spPr>
      </p:pic>
      <p:sp>
        <p:nvSpPr>
          <p:cNvPr id="5" name="Picture Placeholder 4">
            <a:extLst>
              <a:ext uri="{FF2B5EF4-FFF2-40B4-BE49-F238E27FC236}">
                <a16:creationId xmlns:a16="http://schemas.microsoft.com/office/drawing/2014/main" id="{FEF235C4-4E8D-5F4C-8B0F-F952B6F7B115}"/>
              </a:ext>
            </a:extLst>
          </p:cNvPr>
          <p:cNvSpPr>
            <a:spLocks noGrp="1"/>
          </p:cNvSpPr>
          <p:nvPr>
            <p:ph type="pic" sz="quarter" idx="21"/>
          </p:nvPr>
        </p:nvSpPr>
        <p:spPr>
          <a:xfrm>
            <a:off x="7292473" y="1529391"/>
            <a:ext cx="4899527" cy="3451274"/>
          </a:xfrm>
        </p:spPr>
        <p:txBody>
          <a:bodyPr/>
          <a:lstStyle/>
          <a:p>
            <a:endParaRPr lang="en-US"/>
          </a:p>
        </p:txBody>
      </p:sp>
      <p:sp>
        <p:nvSpPr>
          <p:cNvPr id="12" name="Title 1">
            <a:extLst>
              <a:ext uri="{FF2B5EF4-FFF2-40B4-BE49-F238E27FC236}">
                <a16:creationId xmlns:a16="http://schemas.microsoft.com/office/drawing/2014/main" id="{31ABE735-6287-804E-BD6D-3F5B4D7DE65E}"/>
              </a:ext>
            </a:extLst>
          </p:cNvPr>
          <p:cNvSpPr>
            <a:spLocks noGrp="1"/>
          </p:cNvSpPr>
          <p:nvPr>
            <p:ph type="title" hasCustomPrompt="1"/>
          </p:nvPr>
        </p:nvSpPr>
        <p:spPr>
          <a:xfrm>
            <a:off x="694662" y="749876"/>
            <a:ext cx="4415818"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04504707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5891513" y="597477"/>
            <a:ext cx="5596964"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B46209-215F-D544-8557-E56A321B05B8}"/>
              </a:ext>
            </a:extLst>
          </p:cNvPr>
          <p:cNvSpPr>
            <a:spLocks noGrp="1"/>
          </p:cNvSpPr>
          <p:nvPr>
            <p:ph type="title" hasCustomPrompt="1"/>
          </p:nvPr>
        </p:nvSpPr>
        <p:spPr>
          <a:xfrm>
            <a:off x="542262" y="597477"/>
            <a:ext cx="3721395" cy="1114365"/>
          </a:xfrm>
        </p:spPr>
        <p:txBody>
          <a:bodyPr anchor="t">
            <a:normAutofit/>
          </a:bodyPr>
          <a:lstStyle>
            <a:lvl1pPr>
              <a:defRPr sz="3600">
                <a:solidFill>
                  <a:schemeClr val="tx1"/>
                </a:solidFill>
              </a:defRPr>
            </a:lvl1pPr>
          </a:lstStyle>
          <a:p>
            <a:r>
              <a:rPr lang="en-US"/>
              <a:t>Content </a:t>
            </a:r>
            <a:br>
              <a:rPr lang="en-US"/>
            </a:br>
            <a:r>
              <a:rPr lang="en-US"/>
              <a:t>Title Here</a:t>
            </a:r>
          </a:p>
        </p:txBody>
      </p:sp>
      <p:sp>
        <p:nvSpPr>
          <p:cNvPr id="8" name="Content Placeholder 7">
            <a:extLst>
              <a:ext uri="{FF2B5EF4-FFF2-40B4-BE49-F238E27FC236}">
                <a16:creationId xmlns:a16="http://schemas.microsoft.com/office/drawing/2014/main" id="{CCA0760D-0319-764C-A2F4-C9F2F0CBC70B}"/>
              </a:ext>
            </a:extLst>
          </p:cNvPr>
          <p:cNvSpPr>
            <a:spLocks noGrp="1"/>
          </p:cNvSpPr>
          <p:nvPr>
            <p:ph sz="quarter" idx="10"/>
          </p:nvPr>
        </p:nvSpPr>
        <p:spPr>
          <a:xfrm>
            <a:off x="542262" y="2147776"/>
            <a:ext cx="3721394" cy="4036451"/>
          </a:xfrm>
        </p:spPr>
        <p:txBody>
          <a:bodyPr>
            <a:noAutofit/>
          </a:bodyPr>
          <a:lstStyle>
            <a:lvl1pPr marL="0" indent="0">
              <a:lnSpc>
                <a:spcPct val="100000"/>
              </a:lnSpc>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7" name="Rectangle 16">
            <a:extLst>
              <a:ext uri="{FF2B5EF4-FFF2-40B4-BE49-F238E27FC236}">
                <a16:creationId xmlns:a16="http://schemas.microsoft.com/office/drawing/2014/main" id="{11B1BC2D-7EE2-8D4E-AE52-A2B99E8C5A61}"/>
              </a:ext>
            </a:extLst>
          </p:cNvPr>
          <p:cNvSpPr/>
          <p:nvPr userDrawn="1"/>
        </p:nvSpPr>
        <p:spPr>
          <a:xfrm>
            <a:off x="5135525" y="5208608"/>
            <a:ext cx="4101071" cy="1164854"/>
          </a:xfrm>
          <a:prstGeom prst="rect">
            <a:avLst/>
          </a:prstGeom>
          <a:solidFill>
            <a:srgbClr val="007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Tree>
    <p:extLst>
      <p:ext uri="{BB962C8B-B14F-4D97-AF65-F5344CB8AC3E}">
        <p14:creationId xmlns:p14="http://schemas.microsoft.com/office/powerpoint/2010/main" val="225443248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7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5EA0D79-3D3E-3E4E-87B3-EED32F126FB5}"/>
              </a:ext>
            </a:extLst>
          </p:cNvPr>
          <p:cNvSpPr/>
          <p:nvPr userDrawn="1"/>
        </p:nvSpPr>
        <p:spPr>
          <a:xfrm>
            <a:off x="6096000" y="612763"/>
            <a:ext cx="5384728" cy="55714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1" name="Subtitle 2">
            <a:extLst>
              <a:ext uri="{FF2B5EF4-FFF2-40B4-BE49-F238E27FC236}">
                <a16:creationId xmlns:a16="http://schemas.microsoft.com/office/drawing/2014/main" id="{ABCEE710-0204-1B4D-B402-9780F66CA5AB}"/>
              </a:ext>
            </a:extLst>
          </p:cNvPr>
          <p:cNvSpPr>
            <a:spLocks noGrp="1"/>
          </p:cNvSpPr>
          <p:nvPr>
            <p:ph type="subTitle" idx="1" hasCustomPrompt="1"/>
          </p:nvPr>
        </p:nvSpPr>
        <p:spPr>
          <a:xfrm>
            <a:off x="694662" y="2227299"/>
            <a:ext cx="4489520" cy="569464"/>
          </a:xfrm>
        </p:spPr>
        <p:txBody>
          <a:bodyPr anchor="t">
            <a:noAutofit/>
          </a:bodyPr>
          <a:lstStyle>
            <a:lvl1pPr marL="0" indent="0" algn="l">
              <a:lnSpc>
                <a:spcPct val="150000"/>
              </a:lnSpc>
              <a:buNone/>
              <a:defRPr sz="1200" spc="100" baseline="0">
                <a:solidFill>
                  <a:srgbClr val="0078D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STYLE</a:t>
            </a:r>
          </a:p>
        </p:txBody>
      </p:sp>
      <p:sp>
        <p:nvSpPr>
          <p:cNvPr id="12" name="Content Placeholder 7">
            <a:extLst>
              <a:ext uri="{FF2B5EF4-FFF2-40B4-BE49-F238E27FC236}">
                <a16:creationId xmlns:a16="http://schemas.microsoft.com/office/drawing/2014/main" id="{78548A0F-8BFA-7C40-B1F2-1056AF288DB2}"/>
              </a:ext>
            </a:extLst>
          </p:cNvPr>
          <p:cNvSpPr>
            <a:spLocks noGrp="1"/>
          </p:cNvSpPr>
          <p:nvPr>
            <p:ph sz="quarter" idx="20"/>
          </p:nvPr>
        </p:nvSpPr>
        <p:spPr>
          <a:xfrm>
            <a:off x="694663" y="3088321"/>
            <a:ext cx="4489520" cy="2919073"/>
          </a:xfrm>
        </p:spPr>
        <p:txBody>
          <a:bodyPr>
            <a:noAutofit/>
          </a:bodyPr>
          <a:lstStyle>
            <a:lvl1pPr marL="0" indent="0">
              <a:lnSpc>
                <a:spcPct val="150000"/>
              </a:lnSpc>
              <a:buNone/>
              <a:defRPr sz="1600" b="0" i="0">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4489521" cy="1114365"/>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194269050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0_Title and Content">
    <p:spTree>
      <p:nvGrpSpPr>
        <p:cNvPr id="1" name=""/>
        <p:cNvGrpSpPr/>
        <p:nvPr/>
      </p:nvGrpSpPr>
      <p:grpSpPr>
        <a:xfrm>
          <a:off x="0" y="0"/>
          <a:ext cx="0" cy="0"/>
          <a:chOff x="0" y="0"/>
          <a:chExt cx="0" cy="0"/>
        </a:xfrm>
      </p:grpSpPr>
      <p:pic>
        <p:nvPicPr>
          <p:cNvPr id="3" name="Picture 2" descr="A picture containing drawing&#10;&#10;Description automatically generated">
            <a:extLst>
              <a:ext uri="{FF2B5EF4-FFF2-40B4-BE49-F238E27FC236}">
                <a16:creationId xmlns:a16="http://schemas.microsoft.com/office/drawing/2014/main" id="{C482C25F-B42F-A540-9CF5-D7B3A61C7006}"/>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3" name="Title 1">
            <a:extLst>
              <a:ext uri="{FF2B5EF4-FFF2-40B4-BE49-F238E27FC236}">
                <a16:creationId xmlns:a16="http://schemas.microsoft.com/office/drawing/2014/main" id="{A5F466EB-BAA9-9F4F-B685-7C0253BFDC98}"/>
              </a:ext>
            </a:extLst>
          </p:cNvPr>
          <p:cNvSpPr>
            <a:spLocks noGrp="1"/>
          </p:cNvSpPr>
          <p:nvPr>
            <p:ph type="title" hasCustomPrompt="1"/>
          </p:nvPr>
        </p:nvSpPr>
        <p:spPr>
          <a:xfrm>
            <a:off x="694662" y="749876"/>
            <a:ext cx="10081367" cy="762083"/>
          </a:xfrm>
        </p:spPr>
        <p:txBody>
          <a:bodyPr anchor="t">
            <a:normAutofit/>
          </a:bodyPr>
          <a:lstStyle>
            <a:lvl1pPr>
              <a:defRPr sz="3600" b="1" i="0">
                <a:solidFill>
                  <a:schemeClr val="tx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353897412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450867D-0CBB-B249-8E9C-6B4BF9B98892}"/>
              </a:ext>
            </a:extLst>
          </p:cNvPr>
          <p:cNvSpPr/>
          <p:nvPr userDrawn="1"/>
        </p:nvSpPr>
        <p:spPr>
          <a:xfrm rot="10800000">
            <a:off x="1" y="0"/>
            <a:ext cx="6095997" cy="6858000"/>
          </a:xfrm>
          <a:prstGeom prst="rect">
            <a:avLst/>
          </a:prstGeom>
          <a:gradFill>
            <a:gsLst>
              <a:gs pos="0">
                <a:srgbClr val="3C3C41"/>
              </a:gs>
              <a:gs pos="100000">
                <a:schemeClr val="tx1"/>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075A1D89-4F79-754D-89EC-905EAF283D53}"/>
              </a:ext>
            </a:extLst>
          </p:cNvPr>
          <p:cNvSpPr>
            <a:spLocks noGrp="1"/>
          </p:cNvSpPr>
          <p:nvPr>
            <p:ph sz="quarter" idx="20"/>
          </p:nvPr>
        </p:nvSpPr>
        <p:spPr>
          <a:xfrm>
            <a:off x="694662" y="2220686"/>
            <a:ext cx="3857017" cy="3786708"/>
          </a:xfrm>
        </p:spPr>
        <p:txBody>
          <a:bodyPr>
            <a:noAutofit/>
          </a:bodyPr>
          <a:lstStyle>
            <a:lvl1pPr marL="0" indent="0">
              <a:lnSpc>
                <a:spcPct val="150000"/>
              </a:lnSpc>
              <a:buNone/>
              <a:defRPr sz="1600" b="0" i="0">
                <a:solidFill>
                  <a:schemeClr val="bg1"/>
                </a:solidFill>
                <a:latin typeface="Segoe UI" panose="020B0502040204020203" pitchFamily="34" charset="0"/>
                <a:cs typeface="Segoe UI" panose="020B0502040204020203" pitchFamily="34" charset="0"/>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Master text styles</a:t>
            </a:r>
          </a:p>
        </p:txBody>
      </p:sp>
      <p:sp>
        <p:nvSpPr>
          <p:cNvPr id="4" name="Picture Placeholder 3">
            <a:extLst>
              <a:ext uri="{FF2B5EF4-FFF2-40B4-BE49-F238E27FC236}">
                <a16:creationId xmlns:a16="http://schemas.microsoft.com/office/drawing/2014/main" id="{B17A5BC6-0672-6B4A-AC9C-251C272C6FD6}"/>
              </a:ext>
            </a:extLst>
          </p:cNvPr>
          <p:cNvSpPr>
            <a:spLocks noGrp="1"/>
          </p:cNvSpPr>
          <p:nvPr>
            <p:ph type="pic" sz="quarter" idx="21"/>
          </p:nvPr>
        </p:nvSpPr>
        <p:spPr>
          <a:xfrm>
            <a:off x="6095998" y="0"/>
            <a:ext cx="6095997" cy="6858000"/>
          </a:xfrm>
        </p:spPr>
        <p:txBody>
          <a:bodyPr/>
          <a:lstStyle/>
          <a:p>
            <a:endParaRPr lang="en-US"/>
          </a:p>
        </p:txBody>
      </p:sp>
      <p:pic>
        <p:nvPicPr>
          <p:cNvPr id="12" name="Picture 11" descr="A picture containing drawing&#10;&#10;Description automatically generated">
            <a:extLst>
              <a:ext uri="{FF2B5EF4-FFF2-40B4-BE49-F238E27FC236}">
                <a16:creationId xmlns:a16="http://schemas.microsoft.com/office/drawing/2014/main" id="{87FE5DF0-03C4-C147-B5BC-F28C5225489D}"/>
              </a:ext>
            </a:extLst>
          </p:cNvPr>
          <p:cNvPicPr>
            <a:picLocks noChangeAspect="1"/>
          </p:cNvPicPr>
          <p:nvPr userDrawn="1"/>
        </p:nvPicPr>
        <p:blipFill>
          <a:blip r:embed="rId2"/>
          <a:stretch>
            <a:fillRect/>
          </a:stretch>
        </p:blipFill>
        <p:spPr>
          <a:xfrm>
            <a:off x="11113006" y="6373463"/>
            <a:ext cx="1078992" cy="484537"/>
          </a:xfrm>
          <a:prstGeom prst="rect">
            <a:avLst/>
          </a:prstGeom>
        </p:spPr>
      </p:pic>
      <p:sp>
        <p:nvSpPr>
          <p:cNvPr id="16" name="Title 1">
            <a:extLst>
              <a:ext uri="{FF2B5EF4-FFF2-40B4-BE49-F238E27FC236}">
                <a16:creationId xmlns:a16="http://schemas.microsoft.com/office/drawing/2014/main" id="{28E1E32B-D8B0-AE4E-ADA9-4984F38C2F6A}"/>
              </a:ext>
            </a:extLst>
          </p:cNvPr>
          <p:cNvSpPr>
            <a:spLocks noGrp="1"/>
          </p:cNvSpPr>
          <p:nvPr>
            <p:ph type="title" hasCustomPrompt="1"/>
          </p:nvPr>
        </p:nvSpPr>
        <p:spPr>
          <a:xfrm>
            <a:off x="694662" y="749877"/>
            <a:ext cx="3857017" cy="1114365"/>
          </a:xfrm>
        </p:spPr>
        <p:txBody>
          <a:bodyPr anchor="t">
            <a:noAutofit/>
          </a:bodyPr>
          <a:lstStyle>
            <a:lvl1pPr>
              <a:defRPr sz="3600" b="1" i="0">
                <a:solidFill>
                  <a:schemeClr val="bg1"/>
                </a:solidFill>
                <a:latin typeface="Segoe UI Semibold" panose="020B0502040204020203" pitchFamily="34" charset="0"/>
                <a:cs typeface="Segoe UI Semibold" panose="020B0502040204020203" pitchFamily="34" charset="0"/>
              </a:defRPr>
            </a:lvl1pPr>
          </a:lstStyle>
          <a:p>
            <a:r>
              <a:rPr lang="en-US"/>
              <a:t>Content </a:t>
            </a:r>
            <a:br>
              <a:rPr lang="en-US"/>
            </a:br>
            <a:r>
              <a:rPr lang="en-US"/>
              <a:t>Title Here</a:t>
            </a:r>
          </a:p>
        </p:txBody>
      </p:sp>
    </p:spTree>
    <p:extLst>
      <p:ext uri="{BB962C8B-B14F-4D97-AF65-F5344CB8AC3E}">
        <p14:creationId xmlns:p14="http://schemas.microsoft.com/office/powerpoint/2010/main" val="198832699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15691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592712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End 1">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0456965-7C8F-D64A-A5A8-3FFB1D626A75}"/>
              </a:ext>
            </a:extLst>
          </p:cNvPr>
          <p:cNvSpPr txBox="1"/>
          <p:nvPr userDrawn="1"/>
        </p:nvSpPr>
        <p:spPr>
          <a:xfrm>
            <a:off x="387275" y="6239436"/>
            <a:ext cx="10962042" cy="490647"/>
          </a:xfrm>
          <a:prstGeom prst="rect">
            <a:avLst/>
          </a:prstGeom>
          <a:noFill/>
        </p:spPr>
        <p:txBody>
          <a:bodyPr wrap="square" rtlCol="0">
            <a:spAutoFit/>
          </a:bodyPr>
          <a:lstStyle/>
          <a:p>
            <a:pPr>
              <a:lnSpc>
                <a:spcPct val="150000"/>
              </a:lnSpc>
            </a:pPr>
            <a:r>
              <a:rPr lang="en-US" sz="600" b="0" i="0">
                <a:latin typeface="Segoe UI" panose="020B0502040204020203" pitchFamily="34" charset="0"/>
                <a:cs typeface="Segoe UI" panose="020B0502040204020203" pitchFamily="34" charset="0"/>
              </a:rPr>
              <a:t>© 2020 Microsoft Corporation. All rights reserved. Microsoft, Windows, Windows Vista and other product names are or may be registered trademarks and/or trademarks in the U.S. and/or other countries.</a:t>
            </a:r>
          </a:p>
          <a:p>
            <a:pPr>
              <a:lnSpc>
                <a:spcPct val="150000"/>
              </a:lnSpc>
            </a:pPr>
            <a:r>
              <a:rPr lang="en-US" sz="600" b="0" i="0">
                <a:latin typeface="Segoe UI" panose="020B0502040204020203" pitchFamily="34" charset="0"/>
                <a:cs typeface="Segoe UI" panose="020B0502040204020203"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descr="A close up of a sign&#10;&#10;Description automatically generated">
            <a:extLst>
              <a:ext uri="{FF2B5EF4-FFF2-40B4-BE49-F238E27FC236}">
                <a16:creationId xmlns:a16="http://schemas.microsoft.com/office/drawing/2014/main" id="{BCF7F8FB-3E02-034A-8398-4BB6E6D452DF}"/>
              </a:ext>
            </a:extLst>
          </p:cNvPr>
          <p:cNvPicPr>
            <a:picLocks noChangeAspect="1"/>
          </p:cNvPicPr>
          <p:nvPr userDrawn="1"/>
        </p:nvPicPr>
        <p:blipFill>
          <a:blip r:embed="rId2"/>
          <a:stretch>
            <a:fillRect/>
          </a:stretch>
        </p:blipFill>
        <p:spPr>
          <a:xfrm>
            <a:off x="504539" y="3183675"/>
            <a:ext cx="2296503" cy="490647"/>
          </a:xfrm>
          <a:prstGeom prst="rect">
            <a:avLst/>
          </a:prstGeom>
        </p:spPr>
      </p:pic>
    </p:spTree>
    <p:extLst>
      <p:ext uri="{BB962C8B-B14F-4D97-AF65-F5344CB8AC3E}">
        <p14:creationId xmlns:p14="http://schemas.microsoft.com/office/powerpoint/2010/main" val="245658266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spc="0">
                <a:solidFill>
                  <a:srgbClr val="000000"/>
                </a:solidFill>
              </a:defRPr>
            </a:lvl1pPr>
          </a:lstStyle>
          <a:p>
            <a:r>
              <a:rPr lang="en-US"/>
              <a:t>Title</a:t>
            </a:r>
          </a:p>
        </p:txBody>
      </p:sp>
    </p:spTree>
    <p:extLst>
      <p:ext uri="{BB962C8B-B14F-4D97-AF65-F5344CB8AC3E}">
        <p14:creationId xmlns:p14="http://schemas.microsoft.com/office/powerpoint/2010/main" val="1836619557"/>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4210" y="457200"/>
            <a:ext cx="11025177" cy="553998"/>
          </a:xfrm>
        </p:spPr>
        <p:txBody>
          <a:bodyPr/>
          <a:lstStyle/>
          <a:p>
            <a:r>
              <a:rPr lang="en-US"/>
              <a:t>Click to edit Master title style</a:t>
            </a:r>
          </a:p>
        </p:txBody>
      </p:sp>
    </p:spTree>
    <p:extLst>
      <p:ext uri="{BB962C8B-B14F-4D97-AF65-F5344CB8AC3E}">
        <p14:creationId xmlns:p14="http://schemas.microsoft.com/office/powerpoint/2010/main" val="262574056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8/12/2022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4031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619630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41633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83679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8/12/2022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719662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8/12/2022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980061890"/>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4211" y="457200"/>
            <a:ext cx="1102924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0148" y="1435503"/>
            <a:ext cx="1102924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61054846"/>
      </p:ext>
    </p:extLst>
  </p:cSld>
  <p:clrMap bg1="lt1" tx1="dk1" bg2="lt2" tx2="dk2" accent1="accent1" accent2="accent2" accent3="accent3" accent4="accent4" accent5="accent5" accent6="accent6" hlink="hlink" folHlink="folHlink"/>
  <p:sldLayoutIdLst>
    <p:sldLayoutId id="2147483721" r:id="rId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
          <a:schemeClr val="bg1"/>
        </a:buClr>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904">
          <p15:clr>
            <a:srgbClr val="C35EA4"/>
          </p15:clr>
        </p15:guide>
        <p15:guide id="32" orient="horz" pos="696">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hyperlink" Target="https://www.azure.com/free" TargetMode="External"/><Relationship Id="rId2" Type="http://schemas.openxmlformats.org/officeDocument/2006/relationships/notesSlide" Target="../notesSlides/notesSlide10.xml"/><Relationship Id="rId1" Type="http://schemas.openxmlformats.org/officeDocument/2006/relationships/slideLayout" Target="../slideLayouts/slideLayout42.xml"/><Relationship Id="rId4" Type="http://schemas.openxmlformats.org/officeDocument/2006/relationships/hyperlink" Target="https://azure.microsoft.com/en-gb/free/free-account-faq/"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tayganr/purviewlab/blob/main/modules/module00.md" TargetMode="External"/><Relationship Id="rId2" Type="http://schemas.openxmlformats.org/officeDocument/2006/relationships/notesSlide" Target="../notesSlides/notesSlide11.xml"/><Relationship Id="rId1" Type="http://schemas.openxmlformats.org/officeDocument/2006/relationships/slideLayout" Target="../slideLayouts/slideLayout4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2.xml"/></Relationships>
</file>

<file path=ppt/slides/_rels/slide13.xml.rels><?xml version="1.0" encoding="UTF-8" standalone="yes"?>
<Relationships xmlns="http://schemas.openxmlformats.org/package/2006/relationships"><Relationship Id="rId3" Type="http://schemas.openxmlformats.org/officeDocument/2006/relationships/hyperlink" Target="https://docs.microsoft.com/en-us/azure/purview/how-to-manage-quotas" TargetMode="External"/><Relationship Id="rId2" Type="http://schemas.openxmlformats.org/officeDocument/2006/relationships/notesSlide" Target="../notesSlides/notesSlide13.xml"/><Relationship Id="rId1" Type="http://schemas.openxmlformats.org/officeDocument/2006/relationships/slideLayout" Target="../slideLayouts/slideLayout42.xml"/></Relationships>
</file>

<file path=ppt/slides/_rels/slide14.xml.rels><?xml version="1.0" encoding="UTF-8" standalone="yes"?>
<Relationships xmlns="http://schemas.openxmlformats.org/package/2006/relationships"><Relationship Id="rId3" Type="http://schemas.openxmlformats.org/officeDocument/2006/relationships/hyperlink" Target="https://aka.ms/purviewlab" TargetMode="External"/><Relationship Id="rId2" Type="http://schemas.openxmlformats.org/officeDocument/2006/relationships/notesSlide" Target="../notesSlides/notesSlide14.xml"/><Relationship Id="rId1" Type="http://schemas.openxmlformats.org/officeDocument/2006/relationships/slideLayout" Target="../slideLayouts/slideLayout4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4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4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2.xml"/></Relationships>
</file>

<file path=ppt/slides/_rels/slide19.xml.rels><?xml version="1.0" encoding="UTF-8" standalone="yes"?>
<Relationships xmlns="http://schemas.openxmlformats.org/package/2006/relationships"><Relationship Id="rId3" Type="http://schemas.openxmlformats.org/officeDocument/2006/relationships/hyperlink" Target="https://azure.microsoft.com/en-gb/pricing/details/azure-purview/" TargetMode="External"/><Relationship Id="rId2" Type="http://schemas.openxmlformats.org/officeDocument/2006/relationships/notesSlide" Target="../notesSlides/notesSlide19.xml"/><Relationship Id="rId1" Type="http://schemas.openxmlformats.org/officeDocument/2006/relationships/slideLayout" Target="../slideLayouts/slideLayout42.xml"/><Relationship Id="rId4" Type="http://schemas.openxmlformats.org/officeDocument/2006/relationships/hyperlink" Target="https://docs.microsoft.com/en-us/azure/purview/catalog-permissions"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aka.ms/purviewlab" TargetMode="External"/><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3" Type="http://schemas.openxmlformats.org/officeDocument/2006/relationships/hyperlink" Target="https://docs.microsoft.com/en-us/azure/purview/concept-best-practices-collections" TargetMode="External"/><Relationship Id="rId2" Type="http://schemas.openxmlformats.org/officeDocument/2006/relationships/notesSlide" Target="../notesSlides/notesSlide20.xml"/><Relationship Id="rId1" Type="http://schemas.openxmlformats.org/officeDocument/2006/relationships/slideLayout" Target="../slideLayouts/slideLayout4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2.xml"/></Relationships>
</file>

<file path=ppt/slides/_rels/slide23.xml.rels><?xml version="1.0" encoding="UTF-8" standalone="yes"?>
<Relationships xmlns="http://schemas.openxmlformats.org/package/2006/relationships"><Relationship Id="rId3" Type="http://schemas.openxmlformats.org/officeDocument/2006/relationships/hyperlink" Target="https://docs.microsoft.com/en-us/azure/purview/create-a-custom-classification-and-classification-rule" TargetMode="External"/><Relationship Id="rId2" Type="http://schemas.openxmlformats.org/officeDocument/2006/relationships/notesSlide" Target="../notesSlides/notesSlide23.xml"/><Relationship Id="rId1" Type="http://schemas.openxmlformats.org/officeDocument/2006/relationships/slideLayout" Target="../slideLayouts/slideLayout42.xml"/></Relationships>
</file>

<file path=ppt/slides/_rels/slide24.xml.rels><?xml version="1.0" encoding="UTF-8" standalone="yes"?>
<Relationships xmlns="http://schemas.openxmlformats.org/package/2006/relationships"><Relationship Id="rId3" Type="http://schemas.openxmlformats.org/officeDocument/2006/relationships/hyperlink" Target="https://docs.microsoft.com/en-us/azure/purview/how-to-link-azure-data-factory" TargetMode="External"/><Relationship Id="rId2" Type="http://schemas.openxmlformats.org/officeDocument/2006/relationships/notesSlide" Target="../notesSlides/notesSlide24.xml"/><Relationship Id="rId1" Type="http://schemas.openxmlformats.org/officeDocument/2006/relationships/slideLayout" Target="../slideLayouts/slideLayout4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2D6601-6E67-4516-97A3-39A0630DBB17}"/>
              </a:ext>
            </a:extLst>
          </p:cNvPr>
          <p:cNvSpPr txBox="1"/>
          <p:nvPr/>
        </p:nvSpPr>
        <p:spPr>
          <a:xfrm>
            <a:off x="515395" y="3496371"/>
            <a:ext cx="10345613"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dirty="0">
                <a:ln>
                  <a:noFill/>
                </a:ln>
                <a:solidFill>
                  <a:prstClr val="white"/>
                </a:solidFill>
                <a:effectLst/>
                <a:uLnTx/>
                <a:uFillTx/>
                <a:latin typeface="Segoe UI Semibold" panose="020B0702040204020203" pitchFamily="34" charset="0"/>
                <a:ea typeface="+mn-ea"/>
                <a:cs typeface="Segoe UI Semibold" panose="020B0702040204020203" pitchFamily="34" charset="0"/>
              </a:rPr>
              <a:t>Delivery Guide</a:t>
            </a:r>
          </a:p>
        </p:txBody>
      </p:sp>
      <p:sp>
        <p:nvSpPr>
          <p:cNvPr id="3" name="Title 2">
            <a:extLst>
              <a:ext uri="{FF2B5EF4-FFF2-40B4-BE49-F238E27FC236}">
                <a16:creationId xmlns:a16="http://schemas.microsoft.com/office/drawing/2014/main" id="{80C815EA-13A9-114A-8DD9-7CB30FB41C3D}"/>
              </a:ext>
            </a:extLst>
          </p:cNvPr>
          <p:cNvSpPr>
            <a:spLocks noGrp="1"/>
          </p:cNvSpPr>
          <p:nvPr>
            <p:ph type="ctrTitle"/>
          </p:nvPr>
        </p:nvSpPr>
        <p:spPr>
          <a:xfrm>
            <a:off x="515395" y="2741709"/>
            <a:ext cx="11471196" cy="754662"/>
          </a:xfrm>
        </p:spPr>
        <p:txBody>
          <a:bodyPr anchor="b"/>
          <a:lstStyle/>
          <a:p>
            <a:r>
              <a:rPr lang="en-US" sz="4800" dirty="0">
                <a:solidFill>
                  <a:srgbClr val="50E6FF"/>
                </a:solidFill>
                <a:latin typeface="Segoe UI Semibold"/>
                <a:cs typeface="Segoe UI Semibold"/>
              </a:rPr>
              <a:t>Microsoft Purview Accelerator</a:t>
            </a:r>
          </a:p>
        </p:txBody>
      </p:sp>
    </p:spTree>
    <p:extLst>
      <p:ext uri="{BB962C8B-B14F-4D97-AF65-F5344CB8AC3E}">
        <p14:creationId xmlns:p14="http://schemas.microsoft.com/office/powerpoint/2010/main" val="31161396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Participant pre-requisites</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5293757"/>
          </a:xfrm>
          <a:prstGeom prst="rect">
            <a:avLst/>
          </a:prstGeom>
          <a:noFill/>
        </p:spPr>
        <p:txBody>
          <a:bodyPr wrap="square" rtlCol="0">
            <a:spAutoFit/>
          </a:bodyPr>
          <a:lstStyle/>
          <a:p>
            <a:r>
              <a:rPr lang="en-GB" sz="2200" b="1" dirty="0"/>
              <a:t>Checklist</a:t>
            </a:r>
          </a:p>
          <a:p>
            <a:pPr marL="342900" indent="-342900">
              <a:buFont typeface="Wingdings" panose="05000000000000000000" pitchFamily="2" charset="2"/>
              <a:buChar char="q"/>
            </a:pPr>
            <a:r>
              <a:rPr lang="en-GB" sz="2200" dirty="0"/>
              <a:t>Access to an </a:t>
            </a:r>
            <a:r>
              <a:rPr lang="en-GB" sz="2200" dirty="0">
                <a:highlight>
                  <a:srgbClr val="FFFF00"/>
                </a:highlight>
              </a:rPr>
              <a:t>active Azure subscription</a:t>
            </a:r>
            <a:r>
              <a:rPr lang="en-GB" sz="2200" dirty="0"/>
              <a:t>.</a:t>
            </a:r>
          </a:p>
          <a:p>
            <a:pPr marL="342900" indent="-342900">
              <a:buFont typeface="Wingdings" panose="05000000000000000000" pitchFamily="2" charset="2"/>
              <a:buChar char="q"/>
            </a:pPr>
            <a:r>
              <a:rPr lang="en-GB" sz="2200" dirty="0">
                <a:highlight>
                  <a:srgbClr val="FFFF00"/>
                </a:highlight>
              </a:rPr>
              <a:t>Sufficient permissions</a:t>
            </a:r>
            <a:r>
              <a:rPr lang="en-GB" sz="2200" dirty="0"/>
              <a:t> to register resource providers, deploy resources, and assign RBAC roles.</a:t>
            </a:r>
          </a:p>
          <a:p>
            <a:pPr marL="342900" indent="-342900">
              <a:buFont typeface="Wingdings" panose="05000000000000000000" pitchFamily="2" charset="2"/>
              <a:buChar char="q"/>
            </a:pPr>
            <a:endParaRPr lang="en-GB" sz="2200" dirty="0"/>
          </a:p>
          <a:p>
            <a:r>
              <a:rPr lang="en-GB" sz="2200" b="1" dirty="0">
                <a:solidFill>
                  <a:schemeClr val="tx1">
                    <a:lumMod val="85000"/>
                    <a:lumOff val="15000"/>
                  </a:schemeClr>
                </a:solidFill>
              </a:rPr>
              <a:t>Option #1: Pre-provisioned Lab Environments </a:t>
            </a:r>
            <a:r>
              <a:rPr lang="en-GB" sz="2200" i="1" dirty="0">
                <a:solidFill>
                  <a:schemeClr val="tx1">
                    <a:lumMod val="85000"/>
                    <a:lumOff val="15000"/>
                  </a:schemeClr>
                </a:solidFill>
              </a:rPr>
              <a:t>(e.g. resource group per participant)</a:t>
            </a:r>
          </a:p>
          <a:p>
            <a:pPr marL="342900" indent="-342900">
              <a:buFont typeface="Wingdings" panose="05000000000000000000" pitchFamily="2" charset="2"/>
              <a:buChar char="ü"/>
            </a:pPr>
            <a:r>
              <a:rPr lang="en-GB" sz="2200" dirty="0">
                <a:solidFill>
                  <a:schemeClr val="tx1">
                    <a:lumMod val="85000"/>
                    <a:lumOff val="15000"/>
                  </a:schemeClr>
                </a:solidFill>
              </a:rPr>
              <a:t>High convenience, lab environment ready to go, more time learning.</a:t>
            </a:r>
          </a:p>
          <a:p>
            <a:pPr marL="342900" indent="-342900">
              <a:buFont typeface="Wingdings 2" panose="05020102010507070707" pitchFamily="18" charset="2"/>
              <a:buChar char=""/>
            </a:pPr>
            <a:r>
              <a:rPr lang="en-GB" sz="2200" dirty="0">
                <a:solidFill>
                  <a:schemeClr val="tx1">
                    <a:lumMod val="85000"/>
                    <a:lumOff val="15000"/>
                  </a:schemeClr>
                </a:solidFill>
              </a:rPr>
              <a:t>Cost of running the lab environments with the delivery partner.</a:t>
            </a:r>
          </a:p>
          <a:p>
            <a:pPr marL="342900" indent="-342900">
              <a:buFont typeface="Wingdings 2" panose="05020102010507070707" pitchFamily="18" charset="2"/>
              <a:buChar char=""/>
            </a:pPr>
            <a:endParaRPr lang="en-GB" sz="2200" dirty="0">
              <a:solidFill>
                <a:schemeClr val="tx1">
                  <a:lumMod val="85000"/>
                  <a:lumOff val="15000"/>
                </a:schemeClr>
              </a:solidFill>
            </a:endParaRPr>
          </a:p>
          <a:p>
            <a:r>
              <a:rPr lang="en-GB" sz="2200" b="1" dirty="0">
                <a:solidFill>
                  <a:schemeClr val="tx1">
                    <a:lumMod val="85000"/>
                    <a:lumOff val="15000"/>
                  </a:schemeClr>
                </a:solidFill>
              </a:rPr>
              <a:t>Option #2: BYO Azure Subscriptions</a:t>
            </a:r>
          </a:p>
          <a:p>
            <a:pPr marL="342900" indent="-342900">
              <a:buFont typeface="Wingdings" panose="05000000000000000000" pitchFamily="2" charset="2"/>
              <a:buChar char="ü"/>
            </a:pPr>
            <a:r>
              <a:rPr lang="en-GB" sz="2200" dirty="0">
                <a:solidFill>
                  <a:schemeClr val="tx1">
                    <a:lumMod val="85000"/>
                    <a:lumOff val="15000"/>
                  </a:schemeClr>
                </a:solidFill>
              </a:rPr>
              <a:t>Cost of running lab environment in participant subscription.</a:t>
            </a:r>
          </a:p>
          <a:p>
            <a:pPr marL="342900" indent="-342900">
              <a:buFont typeface="Wingdings 2" panose="05020102010507070707" pitchFamily="18" charset="2"/>
              <a:buChar char=""/>
            </a:pPr>
            <a:r>
              <a:rPr lang="en-GB" sz="2200" dirty="0">
                <a:solidFill>
                  <a:schemeClr val="tx1">
                    <a:lumMod val="85000"/>
                    <a:lumOff val="15000"/>
                  </a:schemeClr>
                </a:solidFill>
              </a:rPr>
              <a:t>Proctors may have to contend with a variety of issues as each person's access to a subscription is different. The impact of this may be reduced by requesting participants to spin up the lab environment ahead of the event.</a:t>
            </a:r>
          </a:p>
          <a:p>
            <a:endParaRPr lang="en-GB" sz="2400" dirty="0"/>
          </a:p>
          <a:p>
            <a:r>
              <a:rPr lang="en-GB" sz="1400" dirty="0"/>
              <a:t>Note: If participants do not have access to an Azure subscription, they can sign up for a free account at </a:t>
            </a:r>
            <a:r>
              <a:rPr lang="en-GB" sz="1400" dirty="0">
                <a:hlinkClick r:id="rId3">
                  <a:extLst>
                    <a:ext uri="{A12FA001-AC4F-418D-AE19-62706E023703}">
                      <ahyp:hlinkClr xmlns:ahyp="http://schemas.microsoft.com/office/drawing/2018/hyperlinkcolor" val="tx"/>
                    </a:ext>
                  </a:extLst>
                </a:hlinkClick>
              </a:rPr>
              <a:t>https://www.azure.com/free</a:t>
            </a:r>
            <a:r>
              <a:rPr lang="en-GB" sz="1400" dirty="0"/>
              <a:t>. See </a:t>
            </a:r>
            <a:r>
              <a:rPr lang="en-GB" sz="1400" dirty="0">
                <a:hlinkClick r:id="rId4">
                  <a:extLst>
                    <a:ext uri="{A12FA001-AC4F-418D-AE19-62706E023703}">
                      <ahyp:hlinkClr xmlns:ahyp="http://schemas.microsoft.com/office/drawing/2018/hyperlinkcolor" val="tx"/>
                    </a:ext>
                  </a:extLst>
                </a:hlinkClick>
              </a:rPr>
              <a:t>Azure free account FAQ</a:t>
            </a:r>
            <a:r>
              <a:rPr lang="en-GB" sz="1400" dirty="0"/>
              <a:t> for more details.</a:t>
            </a:r>
          </a:p>
        </p:txBody>
      </p:sp>
    </p:spTree>
    <p:extLst>
      <p:ext uri="{BB962C8B-B14F-4D97-AF65-F5344CB8AC3E}">
        <p14:creationId xmlns:p14="http://schemas.microsoft.com/office/powerpoint/2010/main" val="3332054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Lab environment</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3416320"/>
          </a:xfrm>
          <a:prstGeom prst="rect">
            <a:avLst/>
          </a:prstGeom>
          <a:noFill/>
        </p:spPr>
        <p:txBody>
          <a:bodyPr wrap="square" rtlCol="0">
            <a:spAutoFit/>
          </a:bodyPr>
          <a:lstStyle/>
          <a:p>
            <a:r>
              <a:rPr lang="en-GB" sz="2400" dirty="0">
                <a:solidFill>
                  <a:schemeClr val="tx1">
                    <a:lumMod val="85000"/>
                    <a:lumOff val="15000"/>
                  </a:schemeClr>
                </a:solidFill>
              </a:rPr>
              <a:t>All the resources required to complete the modules are encapsulated as part of a single-click “Deploy to Azure” template under module </a:t>
            </a:r>
            <a:r>
              <a:rPr lang="en-GB" sz="2400" dirty="0">
                <a:solidFill>
                  <a:schemeClr val="tx1">
                    <a:lumMod val="85000"/>
                    <a:lumOff val="15000"/>
                  </a:schemeClr>
                </a:solidFill>
                <a:hlinkClick r:id="rId3"/>
              </a:rPr>
              <a:t>Lab Environment Setup</a:t>
            </a:r>
            <a:r>
              <a:rPr lang="en-GB" sz="2400" dirty="0">
                <a:solidFill>
                  <a:schemeClr val="tx1">
                    <a:lumMod val="85000"/>
                    <a:lumOff val="15000"/>
                  </a:schemeClr>
                </a:solidFill>
              </a:rPr>
              <a:t>. Everything needed for the lab is deployed besides the Microsoft Purview account itself, this is intentional to ensure participants have an opportunity to step through the Microsoft Purview account creation process.</a:t>
            </a:r>
          </a:p>
          <a:p>
            <a:endParaRPr lang="en-GB" sz="2400" dirty="0">
              <a:solidFill>
                <a:schemeClr val="tx1">
                  <a:lumMod val="85000"/>
                  <a:lumOff val="15000"/>
                </a:schemeClr>
              </a:solidFill>
            </a:endParaRPr>
          </a:p>
          <a:p>
            <a:r>
              <a:rPr lang="en-GB" sz="2400" dirty="0">
                <a:solidFill>
                  <a:schemeClr val="tx1">
                    <a:lumMod val="85000"/>
                    <a:lumOff val="15000"/>
                  </a:schemeClr>
                </a:solidFill>
              </a:rPr>
              <a:t>The cost of running the lab environment is approximately $10 USD per day.</a:t>
            </a:r>
          </a:p>
          <a:p>
            <a:endParaRPr lang="en-GB" sz="2400" dirty="0">
              <a:solidFill>
                <a:schemeClr val="tx1">
                  <a:lumMod val="85000"/>
                  <a:lumOff val="15000"/>
                </a:schemeClr>
              </a:solidFill>
            </a:endParaRPr>
          </a:p>
          <a:p>
            <a:endParaRPr lang="en-GB" sz="2400" dirty="0">
              <a:solidFill>
                <a:schemeClr val="tx1">
                  <a:lumMod val="85000"/>
                  <a:lumOff val="15000"/>
                </a:schemeClr>
              </a:solidFill>
            </a:endParaRPr>
          </a:p>
        </p:txBody>
      </p:sp>
      <p:pic>
        <p:nvPicPr>
          <p:cNvPr id="5" name="Picture 4">
            <a:extLst>
              <a:ext uri="{FF2B5EF4-FFF2-40B4-BE49-F238E27FC236}">
                <a16:creationId xmlns:a16="http://schemas.microsoft.com/office/drawing/2014/main" id="{4A2EC469-E08B-1B97-AC49-B0533414F3C7}"/>
              </a:ext>
            </a:extLst>
          </p:cNvPr>
          <p:cNvPicPr>
            <a:picLocks noChangeAspect="1"/>
          </p:cNvPicPr>
          <p:nvPr/>
        </p:nvPicPr>
        <p:blipFill>
          <a:blip r:embed="rId4"/>
          <a:stretch>
            <a:fillRect/>
          </a:stretch>
        </p:blipFill>
        <p:spPr>
          <a:xfrm>
            <a:off x="391060" y="4429884"/>
            <a:ext cx="10317015" cy="1457528"/>
          </a:xfrm>
          <a:prstGeom prst="rect">
            <a:avLst/>
          </a:prstGeom>
          <a:ln>
            <a:solidFill>
              <a:schemeClr val="bg1">
                <a:lumMod val="85000"/>
              </a:schemeClr>
            </a:solidFill>
          </a:ln>
        </p:spPr>
      </p:pic>
    </p:spTree>
    <p:extLst>
      <p:ext uri="{BB962C8B-B14F-4D97-AF65-F5344CB8AC3E}">
        <p14:creationId xmlns:p14="http://schemas.microsoft.com/office/powerpoint/2010/main" val="3242429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Gotcha #1: Resource providers</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2462213"/>
          </a:xfrm>
          <a:prstGeom prst="rect">
            <a:avLst/>
          </a:prstGeom>
          <a:noFill/>
        </p:spPr>
        <p:txBody>
          <a:bodyPr wrap="square" rtlCol="0">
            <a:spAutoFit/>
          </a:bodyPr>
          <a:lstStyle/>
          <a:p>
            <a:r>
              <a:rPr lang="en-GB" sz="2200" dirty="0">
                <a:solidFill>
                  <a:schemeClr val="tx1">
                    <a:lumMod val="85000"/>
                    <a:lumOff val="15000"/>
                  </a:schemeClr>
                </a:solidFill>
              </a:rPr>
              <a:t>A common issue users typically face are “missing Resource Providers” (e.g. </a:t>
            </a:r>
            <a:r>
              <a:rPr lang="en-GB" sz="2200" b="1" dirty="0">
                <a:solidFill>
                  <a:schemeClr val="tx1">
                    <a:lumMod val="85000"/>
                    <a:lumOff val="15000"/>
                  </a:schemeClr>
                </a:solidFill>
              </a:rPr>
              <a:t>Microsoft.EventHub</a:t>
            </a:r>
            <a:r>
              <a:rPr lang="en-GB" sz="2200" dirty="0">
                <a:solidFill>
                  <a:schemeClr val="tx1">
                    <a:lumMod val="85000"/>
                    <a:lumOff val="15000"/>
                  </a:schemeClr>
                </a:solidFill>
              </a:rPr>
              <a:t>, </a:t>
            </a:r>
            <a:r>
              <a:rPr lang="en-GB" sz="2200" b="1" dirty="0">
                <a:solidFill>
                  <a:schemeClr val="tx1">
                    <a:lumMod val="85000"/>
                    <a:lumOff val="15000"/>
                  </a:schemeClr>
                </a:solidFill>
              </a:rPr>
              <a:t>Microsoft.Purview</a:t>
            </a:r>
            <a:r>
              <a:rPr lang="en-GB" sz="2200" dirty="0">
                <a:solidFill>
                  <a:schemeClr val="tx1">
                    <a:lumMod val="85000"/>
                    <a:lumOff val="15000"/>
                  </a:schemeClr>
                </a:solidFill>
              </a:rPr>
              <a:t>, etc).</a:t>
            </a:r>
          </a:p>
          <a:p>
            <a:endParaRPr lang="en-GB" sz="2200" dirty="0">
              <a:solidFill>
                <a:schemeClr val="tx1">
                  <a:lumMod val="85000"/>
                  <a:lumOff val="15000"/>
                </a:schemeClr>
              </a:solidFill>
            </a:endParaRPr>
          </a:p>
          <a:p>
            <a:r>
              <a:rPr lang="en-GB" sz="2200" dirty="0">
                <a:solidFill>
                  <a:schemeClr val="tx1">
                    <a:lumMod val="85000"/>
                    <a:lumOff val="15000"/>
                  </a:schemeClr>
                </a:solidFill>
              </a:rPr>
              <a:t>Missing Resource Providers can be registered via: </a:t>
            </a:r>
          </a:p>
          <a:p>
            <a:pPr marL="457200" indent="-457200">
              <a:buFont typeface="+mj-lt"/>
              <a:buAutoNum type="arabicPeriod"/>
            </a:pPr>
            <a:r>
              <a:rPr lang="en-GB" sz="2200" dirty="0">
                <a:solidFill>
                  <a:schemeClr val="tx1">
                    <a:lumMod val="85000"/>
                    <a:lumOff val="15000"/>
                  </a:schemeClr>
                </a:solidFill>
              </a:rPr>
              <a:t>Azure Portal &gt; Subscriptions &gt; YOUR_SUB &gt; Resource Providers</a:t>
            </a:r>
          </a:p>
          <a:p>
            <a:pPr marL="457200" indent="-457200">
              <a:buFont typeface="+mj-lt"/>
              <a:buAutoNum type="arabicPeriod"/>
            </a:pPr>
            <a:r>
              <a:rPr lang="en-GB" sz="2200" dirty="0">
                <a:solidFill>
                  <a:schemeClr val="tx1">
                    <a:lumMod val="85000"/>
                    <a:lumOff val="15000"/>
                  </a:schemeClr>
                </a:solidFill>
              </a:rPr>
              <a:t>Select the missing Resource Provider</a:t>
            </a:r>
          </a:p>
          <a:p>
            <a:pPr marL="457200" indent="-457200">
              <a:buFont typeface="+mj-lt"/>
              <a:buAutoNum type="arabicPeriod"/>
            </a:pPr>
            <a:r>
              <a:rPr lang="en-GB" sz="2200" dirty="0">
                <a:solidFill>
                  <a:schemeClr val="tx1">
                    <a:lumMod val="85000"/>
                    <a:lumOff val="15000"/>
                  </a:schemeClr>
                </a:solidFill>
              </a:rPr>
              <a:t>Click [Register]</a:t>
            </a:r>
          </a:p>
        </p:txBody>
      </p:sp>
      <p:pic>
        <p:nvPicPr>
          <p:cNvPr id="5" name="Picture 4">
            <a:extLst>
              <a:ext uri="{FF2B5EF4-FFF2-40B4-BE49-F238E27FC236}">
                <a16:creationId xmlns:a16="http://schemas.microsoft.com/office/drawing/2014/main" id="{039B307E-088F-6C6E-CA2B-E794459F182D}"/>
              </a:ext>
            </a:extLst>
          </p:cNvPr>
          <p:cNvPicPr>
            <a:picLocks noChangeAspect="1"/>
          </p:cNvPicPr>
          <p:nvPr/>
        </p:nvPicPr>
        <p:blipFill rotWithShape="1">
          <a:blip r:embed="rId3"/>
          <a:srcRect b="11464"/>
          <a:stretch/>
        </p:blipFill>
        <p:spPr>
          <a:xfrm>
            <a:off x="4488025" y="3622234"/>
            <a:ext cx="7418664" cy="3046988"/>
          </a:xfrm>
          <a:prstGeom prst="rect">
            <a:avLst/>
          </a:prstGeom>
        </p:spPr>
      </p:pic>
    </p:spTree>
    <p:extLst>
      <p:ext uri="{BB962C8B-B14F-4D97-AF65-F5344CB8AC3E}">
        <p14:creationId xmlns:p14="http://schemas.microsoft.com/office/powerpoint/2010/main" val="2475660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Gotcha #2: Quotas</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3477875"/>
          </a:xfrm>
          <a:prstGeom prst="rect">
            <a:avLst/>
          </a:prstGeom>
          <a:noFill/>
        </p:spPr>
        <p:txBody>
          <a:bodyPr wrap="square" rtlCol="0">
            <a:spAutoFit/>
          </a:bodyPr>
          <a:lstStyle/>
          <a:p>
            <a:r>
              <a:rPr lang="en-GB" sz="2200" dirty="0">
                <a:solidFill>
                  <a:schemeClr val="tx1">
                    <a:lumMod val="85000"/>
                    <a:lumOff val="15000"/>
                  </a:schemeClr>
                </a:solidFill>
              </a:rPr>
              <a:t>There are a number of limits that exist in the Microsoft Purview service, these limits are also known as quotas and are </a:t>
            </a:r>
            <a:r>
              <a:rPr lang="en-GB" sz="2200" dirty="0">
                <a:solidFill>
                  <a:schemeClr val="tx1">
                    <a:lumMod val="85000"/>
                    <a:lumOff val="15000"/>
                  </a:schemeClr>
                </a:solidFill>
                <a:hlinkClick r:id="rId3"/>
              </a:rPr>
              <a:t>documented here</a:t>
            </a:r>
            <a:r>
              <a:rPr lang="en-GB" sz="2200" dirty="0">
                <a:solidFill>
                  <a:schemeClr val="tx1">
                    <a:lumMod val="85000"/>
                    <a:lumOff val="15000"/>
                  </a:schemeClr>
                </a:solidFill>
              </a:rPr>
              <a:t>.</a:t>
            </a:r>
          </a:p>
          <a:p>
            <a:endParaRPr lang="en-GB" sz="2200" dirty="0">
              <a:solidFill>
                <a:schemeClr val="tx1">
                  <a:lumMod val="85000"/>
                  <a:lumOff val="15000"/>
                </a:schemeClr>
              </a:solidFill>
            </a:endParaRPr>
          </a:p>
          <a:p>
            <a:r>
              <a:rPr lang="en-GB" sz="2200" dirty="0">
                <a:solidFill>
                  <a:schemeClr val="tx1">
                    <a:lumMod val="85000"/>
                    <a:lumOff val="15000"/>
                  </a:schemeClr>
                </a:solidFill>
              </a:rPr>
              <a:t>One particular limit to be aware of is that by default, </a:t>
            </a:r>
            <a:r>
              <a:rPr lang="en-GB" sz="2200" dirty="0">
                <a:solidFill>
                  <a:schemeClr val="tx1">
                    <a:lumMod val="85000"/>
                    <a:lumOff val="15000"/>
                  </a:schemeClr>
                </a:solidFill>
                <a:highlight>
                  <a:srgbClr val="FFFF00"/>
                </a:highlight>
              </a:rPr>
              <a:t>a tenant (across all subscriptions combined), can have a maximum of 3 Microsoft Purview accounts per region</a:t>
            </a:r>
            <a:r>
              <a:rPr lang="en-GB" sz="2200" dirty="0">
                <a:solidFill>
                  <a:schemeClr val="tx1">
                    <a:lumMod val="85000"/>
                    <a:lumOff val="15000"/>
                  </a:schemeClr>
                </a:solidFill>
              </a:rPr>
              <a:t>.</a:t>
            </a:r>
          </a:p>
          <a:p>
            <a:endParaRPr lang="en-GB" sz="2200" dirty="0">
              <a:solidFill>
                <a:schemeClr val="tx1">
                  <a:lumMod val="85000"/>
                  <a:lumOff val="15000"/>
                </a:schemeClr>
              </a:solidFill>
            </a:endParaRPr>
          </a:p>
          <a:p>
            <a:r>
              <a:rPr lang="en-GB" sz="2200" dirty="0">
                <a:solidFill>
                  <a:schemeClr val="tx1">
                    <a:lumMod val="85000"/>
                    <a:lumOff val="15000"/>
                  </a:schemeClr>
                </a:solidFill>
              </a:rPr>
              <a:t>With that in mind, if you are delivering a Microsoft Purview Accelerator event and a large number of Microsoft Purview accounts need to be provisioned within a single tenant, ensure to spread the deployments across different regions (e.g. 3 x Australia East, 3 x Brazil South, 3 x Canada Central, etc). </a:t>
            </a:r>
          </a:p>
        </p:txBody>
      </p:sp>
    </p:spTree>
    <p:extLst>
      <p:ext uri="{BB962C8B-B14F-4D97-AF65-F5344CB8AC3E}">
        <p14:creationId xmlns:p14="http://schemas.microsoft.com/office/powerpoint/2010/main" val="2849895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How to contribute</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4154984"/>
          </a:xfrm>
          <a:prstGeom prst="rect">
            <a:avLst/>
          </a:prstGeom>
          <a:noFill/>
        </p:spPr>
        <p:txBody>
          <a:bodyPr wrap="square" rtlCol="0">
            <a:spAutoFit/>
          </a:bodyPr>
          <a:lstStyle/>
          <a:p>
            <a:r>
              <a:rPr lang="en-GB" sz="2400" dirty="0">
                <a:solidFill>
                  <a:schemeClr val="tx1">
                    <a:lumMod val="85000"/>
                    <a:lumOff val="15000"/>
                  </a:schemeClr>
                </a:solidFill>
              </a:rPr>
              <a:t>The content used to facilitate a Microsoft Purview Accelerator event is hosted on GitHub at </a:t>
            </a:r>
            <a:r>
              <a:rPr lang="en-GB" sz="2400" dirty="0">
                <a:solidFill>
                  <a:schemeClr val="tx1">
                    <a:lumMod val="85000"/>
                    <a:lumOff val="15000"/>
                  </a:schemeClr>
                </a:solidFill>
                <a:hlinkClick r:id="rId3"/>
              </a:rPr>
              <a:t>aka.ms/purviewlab</a:t>
            </a:r>
            <a:r>
              <a:rPr lang="en-GB" sz="2400" dirty="0">
                <a:solidFill>
                  <a:schemeClr val="tx1">
                    <a:lumMod val="85000"/>
                    <a:lumOff val="15000"/>
                  </a:schemeClr>
                </a:solidFill>
              </a:rPr>
              <a:t>. The material is public and open-source, everyone is free to fork, clone, raise issues, submit pull requests, etc.</a:t>
            </a:r>
          </a:p>
          <a:p>
            <a:endParaRPr lang="en-GB" sz="2400" dirty="0">
              <a:solidFill>
                <a:schemeClr val="tx1">
                  <a:lumMod val="85000"/>
                  <a:lumOff val="15000"/>
                </a:schemeClr>
              </a:solidFill>
            </a:endParaRPr>
          </a:p>
          <a:p>
            <a:r>
              <a:rPr lang="en-GB" sz="2400" dirty="0">
                <a:solidFill>
                  <a:schemeClr val="tx1">
                    <a:lumMod val="85000"/>
                    <a:lumOff val="15000"/>
                  </a:schemeClr>
                </a:solidFill>
              </a:rPr>
              <a:t>If you would like to contribute…</a:t>
            </a:r>
          </a:p>
          <a:p>
            <a:pPr marL="457200" indent="-457200">
              <a:buAutoNum type="arabicPeriod"/>
            </a:pPr>
            <a:r>
              <a:rPr lang="en-GB" sz="2400" dirty="0">
                <a:solidFill>
                  <a:schemeClr val="tx1">
                    <a:lumMod val="85000"/>
                    <a:lumOff val="15000"/>
                  </a:schemeClr>
                </a:solidFill>
              </a:rPr>
              <a:t>Fork the repository</a:t>
            </a:r>
          </a:p>
          <a:p>
            <a:pPr marL="457200" indent="-457200">
              <a:buAutoNum type="arabicPeriod"/>
            </a:pPr>
            <a:r>
              <a:rPr lang="en-GB" sz="2400" dirty="0">
                <a:solidFill>
                  <a:schemeClr val="tx1">
                    <a:lumMod val="85000"/>
                    <a:lumOff val="15000"/>
                  </a:schemeClr>
                </a:solidFill>
              </a:rPr>
              <a:t>Make changes to the version in your GitHub account</a:t>
            </a:r>
          </a:p>
          <a:p>
            <a:pPr marL="457200" indent="-457200">
              <a:buAutoNum type="arabicPeriod"/>
            </a:pPr>
            <a:r>
              <a:rPr lang="en-GB" sz="2400" dirty="0">
                <a:solidFill>
                  <a:schemeClr val="tx1">
                    <a:lumMod val="85000"/>
                    <a:lumOff val="15000"/>
                  </a:schemeClr>
                </a:solidFill>
              </a:rPr>
              <a:t>When ready, submit a pull request</a:t>
            </a:r>
          </a:p>
          <a:p>
            <a:pPr marL="457200" indent="-457200">
              <a:buAutoNum type="arabicPeriod"/>
            </a:pPr>
            <a:endParaRPr lang="en-GB" sz="2400" dirty="0">
              <a:solidFill>
                <a:schemeClr val="tx1">
                  <a:lumMod val="85000"/>
                  <a:lumOff val="15000"/>
                </a:schemeClr>
              </a:solidFill>
            </a:endParaRPr>
          </a:p>
          <a:p>
            <a:r>
              <a:rPr lang="en-GB" sz="2400" dirty="0">
                <a:solidFill>
                  <a:schemeClr val="tx1">
                    <a:lumMod val="85000"/>
                    <a:lumOff val="15000"/>
                  </a:schemeClr>
                </a:solidFill>
              </a:rPr>
              <a:t>Note: If you would like to add a completely new module, there is a boilerplate markdown file that can be used as a starting point under </a:t>
            </a:r>
            <a:r>
              <a:rPr lang="en-GB" sz="2400" b="1" dirty="0">
                <a:solidFill>
                  <a:schemeClr val="tx1">
                    <a:lumMod val="85000"/>
                    <a:lumOff val="15000"/>
                  </a:schemeClr>
                </a:solidFill>
              </a:rPr>
              <a:t>modules/template.md</a:t>
            </a:r>
            <a:r>
              <a:rPr lang="en-GB" sz="2400" dirty="0">
                <a:solidFill>
                  <a:schemeClr val="tx1">
                    <a:lumMod val="85000"/>
                    <a:lumOff val="15000"/>
                  </a:schemeClr>
                </a:solidFill>
              </a:rPr>
              <a:t>.</a:t>
            </a:r>
          </a:p>
        </p:txBody>
      </p:sp>
    </p:spTree>
    <p:extLst>
      <p:ext uri="{BB962C8B-B14F-4D97-AF65-F5344CB8AC3E}">
        <p14:creationId xmlns:p14="http://schemas.microsoft.com/office/powerpoint/2010/main" val="4011619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Pre-Event Checklist</a:t>
            </a:r>
          </a:p>
        </p:txBody>
      </p:sp>
      <p:sp>
        <p:nvSpPr>
          <p:cNvPr id="18" name="TextBox 17">
            <a:extLst>
              <a:ext uri="{FF2B5EF4-FFF2-40B4-BE49-F238E27FC236}">
                <a16:creationId xmlns:a16="http://schemas.microsoft.com/office/drawing/2014/main" id="{7BE30BF1-7000-A437-C4E1-1EDBEEFE63C2}"/>
              </a:ext>
            </a:extLst>
          </p:cNvPr>
          <p:cNvSpPr txBox="1"/>
          <p:nvPr/>
        </p:nvSpPr>
        <p:spPr>
          <a:xfrm>
            <a:off x="391060" y="1389424"/>
            <a:ext cx="11409880" cy="4524315"/>
          </a:xfrm>
          <a:prstGeom prst="rect">
            <a:avLst/>
          </a:prstGeom>
          <a:noFill/>
        </p:spPr>
        <p:txBody>
          <a:bodyPr wrap="square" rtlCol="0">
            <a:spAutoFit/>
          </a:bodyPr>
          <a:lstStyle/>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Registration page (what, when, where)</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Communications (email invite, 6-week lead time)</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Establish v-team (rough guide 1 proctor:7 participant ratio)</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Content familiarity (internal deadline)</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Azure subscription readiness (BYO vs. pre-provisioned)</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Pre/Post surveys generated (Microsoft Forms)</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Establish back channel (online only)</a:t>
            </a:r>
          </a:p>
        </p:txBody>
      </p:sp>
      <p:pic>
        <p:nvPicPr>
          <p:cNvPr id="3" name="Picture 2" descr="Check Mark Tick Icon Transparent PNG &amp; SVG Vector">
            <a:extLst>
              <a:ext uri="{FF2B5EF4-FFF2-40B4-BE49-F238E27FC236}">
                <a16:creationId xmlns:a16="http://schemas.microsoft.com/office/drawing/2014/main" id="{D994EA05-0899-F38A-06AC-5651974A87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1432289"/>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Check Mark Tick Icon Transparent PNG &amp; SVG Vector">
            <a:extLst>
              <a:ext uri="{FF2B5EF4-FFF2-40B4-BE49-F238E27FC236}">
                <a16:creationId xmlns:a16="http://schemas.microsoft.com/office/drawing/2014/main" id="{CD7C8417-7B5F-0A1F-4851-542F27BFC3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2106544"/>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heck Mark Tick Icon Transparent PNG &amp; SVG Vector">
            <a:extLst>
              <a:ext uri="{FF2B5EF4-FFF2-40B4-BE49-F238E27FC236}">
                <a16:creationId xmlns:a16="http://schemas.microsoft.com/office/drawing/2014/main" id="{DD48907A-D4D4-5244-9B44-24455FBB37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2780799"/>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heck Mark Tick Icon Transparent PNG &amp; SVG Vector">
            <a:extLst>
              <a:ext uri="{FF2B5EF4-FFF2-40B4-BE49-F238E27FC236}">
                <a16:creationId xmlns:a16="http://schemas.microsoft.com/office/drawing/2014/main" id="{3D80A1AF-3F8A-1FBF-BF52-DDCFCFB36A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3455054"/>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heck Mark Tick Icon Transparent PNG &amp; SVG Vector">
            <a:extLst>
              <a:ext uri="{FF2B5EF4-FFF2-40B4-BE49-F238E27FC236}">
                <a16:creationId xmlns:a16="http://schemas.microsoft.com/office/drawing/2014/main" id="{95F0CA6E-89A9-078A-7103-39C6A3E5BF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4129309"/>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Check Mark Tick Icon Transparent PNG &amp; SVG Vector">
            <a:extLst>
              <a:ext uri="{FF2B5EF4-FFF2-40B4-BE49-F238E27FC236}">
                <a16:creationId xmlns:a16="http://schemas.microsoft.com/office/drawing/2014/main" id="{C686EF78-903D-D366-2F0E-96E721F06D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4803564"/>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Check Mark Tick Icon Transparent PNG &amp; SVG Vector">
            <a:extLst>
              <a:ext uri="{FF2B5EF4-FFF2-40B4-BE49-F238E27FC236}">
                <a16:creationId xmlns:a16="http://schemas.microsoft.com/office/drawing/2014/main" id="{E31318D6-9F50-879B-5613-4E47E5BF55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5477817"/>
            <a:ext cx="366178" cy="366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9899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On-Day Checklist</a:t>
            </a:r>
          </a:p>
        </p:txBody>
      </p:sp>
      <p:sp>
        <p:nvSpPr>
          <p:cNvPr id="18" name="TextBox 17">
            <a:extLst>
              <a:ext uri="{FF2B5EF4-FFF2-40B4-BE49-F238E27FC236}">
                <a16:creationId xmlns:a16="http://schemas.microsoft.com/office/drawing/2014/main" id="{7BE30BF1-7000-A437-C4E1-1EDBEEFE63C2}"/>
              </a:ext>
            </a:extLst>
          </p:cNvPr>
          <p:cNvSpPr txBox="1"/>
          <p:nvPr/>
        </p:nvSpPr>
        <p:spPr>
          <a:xfrm>
            <a:off x="391060" y="1389424"/>
            <a:ext cx="11409880" cy="3170099"/>
          </a:xfrm>
          <a:prstGeom prst="rect">
            <a:avLst/>
          </a:prstGeom>
          <a:noFill/>
        </p:spPr>
        <p:txBody>
          <a:bodyPr wrap="square" rtlCol="0">
            <a:spAutoFit/>
          </a:bodyPr>
          <a:lstStyle/>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Deliver L100 Microsoft Purview high-level overview (slides and demo)</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Request completion of pre-event survey</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Participants complete core modules and knowledge checks</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Request completion of post-event survey</a:t>
            </a:r>
          </a:p>
          <a:p>
            <a:pPr marL="342900" indent="-342900">
              <a:spcBef>
                <a:spcPts val="1200"/>
              </a:spcBef>
              <a:spcAft>
                <a:spcPts val="1200"/>
              </a:spcAft>
              <a:buClr>
                <a:srgbClr val="F2F2F2"/>
              </a:buClr>
              <a:buFont typeface="Wingdings" panose="05000000000000000000" pitchFamily="2" charset="2"/>
              <a:buChar char="q"/>
            </a:pPr>
            <a:r>
              <a:rPr lang="en-GB" sz="2400" dirty="0">
                <a:solidFill>
                  <a:schemeClr val="tx1">
                    <a:lumMod val="85000"/>
                    <a:lumOff val="15000"/>
                  </a:schemeClr>
                </a:solidFill>
              </a:rPr>
              <a:t>Call to action</a:t>
            </a:r>
          </a:p>
        </p:txBody>
      </p:sp>
      <p:pic>
        <p:nvPicPr>
          <p:cNvPr id="1026" name="Picture 2" descr="Check Mark Tick Icon Transparent PNG &amp; SVG Vector">
            <a:extLst>
              <a:ext uri="{FF2B5EF4-FFF2-40B4-BE49-F238E27FC236}">
                <a16:creationId xmlns:a16="http://schemas.microsoft.com/office/drawing/2014/main" id="{F763E8BE-12A1-0D98-A150-DAFFF1E342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1432289"/>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heck Mark Tick Icon Transparent PNG &amp; SVG Vector">
            <a:extLst>
              <a:ext uri="{FF2B5EF4-FFF2-40B4-BE49-F238E27FC236}">
                <a16:creationId xmlns:a16="http://schemas.microsoft.com/office/drawing/2014/main" id="{3803E492-EF31-F121-0728-DA0FDEAA81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2108925"/>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Check Mark Tick Icon Transparent PNG &amp; SVG Vector">
            <a:extLst>
              <a:ext uri="{FF2B5EF4-FFF2-40B4-BE49-F238E27FC236}">
                <a16:creationId xmlns:a16="http://schemas.microsoft.com/office/drawing/2014/main" id="{9EC94E37-C624-E23F-8055-3BC1FBDF66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2785561"/>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heck Mark Tick Icon Transparent PNG &amp; SVG Vector">
            <a:extLst>
              <a:ext uri="{FF2B5EF4-FFF2-40B4-BE49-F238E27FC236}">
                <a16:creationId xmlns:a16="http://schemas.microsoft.com/office/drawing/2014/main" id="{8771FC70-4D9E-399E-0F89-70BE6B3B79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3462197"/>
            <a:ext cx="366178" cy="36617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heck Mark Tick Icon Transparent PNG &amp; SVG Vector">
            <a:extLst>
              <a:ext uri="{FF2B5EF4-FFF2-40B4-BE49-F238E27FC236}">
                <a16:creationId xmlns:a16="http://schemas.microsoft.com/office/drawing/2014/main" id="{86E14AA2-2803-99B5-3B31-B72BCE5F19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061" y="4138833"/>
            <a:ext cx="366178" cy="366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71019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Lab Material Walkthrough</a:t>
            </a:r>
          </a:p>
        </p:txBody>
      </p:sp>
      <p:sp>
        <p:nvSpPr>
          <p:cNvPr id="3" name="TextBox 2">
            <a:extLst>
              <a:ext uri="{FF2B5EF4-FFF2-40B4-BE49-F238E27FC236}">
                <a16:creationId xmlns:a16="http://schemas.microsoft.com/office/drawing/2014/main" id="{DC72567E-2AC6-B8B4-DBB4-F62F448E9581}"/>
              </a:ext>
            </a:extLst>
          </p:cNvPr>
          <p:cNvSpPr txBox="1"/>
          <p:nvPr/>
        </p:nvSpPr>
        <p:spPr>
          <a:xfrm>
            <a:off x="391060" y="1386750"/>
            <a:ext cx="11409880" cy="3170099"/>
          </a:xfrm>
          <a:prstGeom prst="rect">
            <a:avLst/>
          </a:prstGeom>
          <a:noFill/>
        </p:spPr>
        <p:txBody>
          <a:bodyPr wrap="square" rtlCol="0">
            <a:spAutoFit/>
          </a:bodyPr>
          <a:lstStyle/>
          <a:p>
            <a:pPr>
              <a:spcBef>
                <a:spcPts val="1200"/>
              </a:spcBef>
              <a:spcAft>
                <a:spcPts val="1200"/>
              </a:spcAft>
            </a:pPr>
            <a:r>
              <a:rPr lang="en-GB" sz="2400" dirty="0">
                <a:solidFill>
                  <a:schemeClr val="tx1">
                    <a:lumMod val="85000"/>
                    <a:lumOff val="15000"/>
                  </a:schemeClr>
                </a:solidFill>
              </a:rPr>
              <a:t>🤔Prerequisites</a:t>
            </a:r>
          </a:p>
          <a:p>
            <a:pPr>
              <a:spcBef>
                <a:spcPts val="1200"/>
              </a:spcBef>
              <a:spcAft>
                <a:spcPts val="1200"/>
              </a:spcAft>
            </a:pPr>
            <a:r>
              <a:rPr lang="en-GB" sz="2400" dirty="0">
                <a:solidFill>
                  <a:schemeClr val="tx1">
                    <a:lumMod val="85000"/>
                    <a:lumOff val="15000"/>
                  </a:schemeClr>
                </a:solidFill>
              </a:rPr>
              <a:t>🧪Lab Environment Setup</a:t>
            </a:r>
          </a:p>
          <a:p>
            <a:pPr>
              <a:spcBef>
                <a:spcPts val="1200"/>
              </a:spcBef>
              <a:spcAft>
                <a:spcPts val="1200"/>
              </a:spcAft>
            </a:pPr>
            <a:r>
              <a:rPr lang="en-GB" sz="2400" dirty="0">
                <a:solidFill>
                  <a:schemeClr val="tx1">
                    <a:lumMod val="85000"/>
                    <a:lumOff val="15000"/>
                  </a:schemeClr>
                </a:solidFill>
              </a:rPr>
              <a:t>📃Preface</a:t>
            </a:r>
          </a:p>
          <a:p>
            <a:pPr>
              <a:spcBef>
                <a:spcPts val="1200"/>
              </a:spcBef>
              <a:spcAft>
                <a:spcPts val="1200"/>
              </a:spcAft>
            </a:pPr>
            <a:r>
              <a:rPr lang="en-GB" sz="2400" dirty="0">
                <a:solidFill>
                  <a:schemeClr val="tx1">
                    <a:lumMod val="85000"/>
                    <a:lumOff val="15000"/>
                  </a:schemeClr>
                </a:solidFill>
              </a:rPr>
              <a:t>📚Learning Modules - Core</a:t>
            </a:r>
          </a:p>
          <a:p>
            <a:pPr>
              <a:spcBef>
                <a:spcPts val="1200"/>
              </a:spcBef>
              <a:spcAft>
                <a:spcPts val="1200"/>
              </a:spcAft>
            </a:pPr>
            <a:r>
              <a:rPr lang="en-GB" sz="2400" dirty="0">
                <a:solidFill>
                  <a:schemeClr val="tx1">
                    <a:lumMod val="85000"/>
                    <a:lumOff val="15000"/>
                  </a:schemeClr>
                </a:solidFill>
              </a:rPr>
              <a:t>📚Learning Modules - Optional</a:t>
            </a:r>
          </a:p>
        </p:txBody>
      </p:sp>
    </p:spTree>
    <p:extLst>
      <p:ext uri="{BB962C8B-B14F-4D97-AF65-F5344CB8AC3E}">
        <p14:creationId xmlns:p14="http://schemas.microsoft.com/office/powerpoint/2010/main" val="1705776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Checks</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046988"/>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Knowledge checks to be completed at the completion of each module.</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Each </a:t>
            </a:r>
            <a:r>
              <a:rPr lang="en-GB" sz="2400" b="1" dirty="0">
                <a:solidFill>
                  <a:srgbClr val="0070C0"/>
                </a:solidFill>
              </a:rPr>
              <a:t>individual</a:t>
            </a:r>
            <a:r>
              <a:rPr lang="en-GB" sz="2400" dirty="0">
                <a:solidFill>
                  <a:schemeClr val="bg1"/>
                </a:solidFill>
              </a:rPr>
              <a:t> must submit a knowledge check before proceeding to the next module.</a:t>
            </a:r>
          </a:p>
          <a:p>
            <a:pPr marL="285750" indent="-285750">
              <a:buFont typeface="Arial" panose="020B0604020202020204" pitchFamily="34" charset="0"/>
              <a:buChar char="•"/>
            </a:pPr>
            <a:endParaRPr lang="en-GB" sz="2400" u="sng" dirty="0">
              <a:solidFill>
                <a:schemeClr val="bg1"/>
              </a:solidFill>
            </a:endParaRPr>
          </a:p>
          <a:p>
            <a:pPr marL="285750" indent="-285750">
              <a:buFont typeface="Arial" panose="020B0604020202020204" pitchFamily="34" charset="0"/>
              <a:buChar char="•"/>
            </a:pPr>
            <a:r>
              <a:rPr lang="en-GB" sz="2400" dirty="0">
                <a:solidFill>
                  <a:schemeClr val="bg1"/>
                </a:solidFill>
              </a:rPr>
              <a:t>Pay special attention to the </a:t>
            </a:r>
            <a:r>
              <a:rPr lang="en-GB" sz="2400" b="1" i="1" dirty="0">
                <a:solidFill>
                  <a:srgbClr val="0070C0"/>
                </a:solidFill>
              </a:rPr>
              <a:t>Did you know</a:t>
            </a:r>
            <a:r>
              <a:rPr lang="en-GB" sz="2400" dirty="0">
                <a:solidFill>
                  <a:srgbClr val="0070C0"/>
                </a:solidFill>
              </a:rPr>
              <a:t> </a:t>
            </a:r>
            <a:r>
              <a:rPr lang="en-GB" sz="2400" dirty="0">
                <a:solidFill>
                  <a:schemeClr val="bg1"/>
                </a:solidFill>
              </a:rPr>
              <a:t>snippets, these will help provide context for the Knowledge Check.</a:t>
            </a:r>
          </a:p>
          <a:p>
            <a:endParaRPr lang="en-GB" sz="2400" u="sng" dirty="0">
              <a:solidFill>
                <a:schemeClr val="bg1"/>
              </a:solidFill>
            </a:endParaRPr>
          </a:p>
        </p:txBody>
      </p:sp>
    </p:spTree>
    <p:extLst>
      <p:ext uri="{BB962C8B-B14F-4D97-AF65-F5344CB8AC3E}">
        <p14:creationId xmlns:p14="http://schemas.microsoft.com/office/powerpoint/2010/main" val="3342999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#1</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4401205"/>
          </a:xfrm>
          <a:prstGeom prst="rect">
            <a:avLst/>
          </a:prstGeom>
          <a:noFill/>
        </p:spPr>
        <p:txBody>
          <a:bodyPr wrap="square" rtlCol="0">
            <a:spAutoFit/>
          </a:bodyPr>
          <a:lstStyle/>
          <a:p>
            <a:pPr marL="342900" indent="-342900" algn="l">
              <a:buFont typeface="+mj-lt"/>
              <a:buAutoNum type="arabicPeriod"/>
            </a:pPr>
            <a:r>
              <a:rPr lang="en-GB" sz="1400" b="0" i="0" dirty="0">
                <a:solidFill>
                  <a:schemeClr val="bg1"/>
                </a:solidFill>
                <a:effectLst/>
                <a:latin typeface="-apple-system"/>
              </a:rPr>
              <a:t> Which of the following Microsoft Purview pricing meters is serverless and used to support data map population through scanning and ingestion jobs?</a:t>
            </a:r>
          </a:p>
          <a:p>
            <a:pPr lvl="1"/>
            <a:r>
              <a:rPr lang="en-GB" sz="1400" b="0" i="0" dirty="0">
                <a:solidFill>
                  <a:schemeClr val="bg1"/>
                </a:solidFill>
                <a:effectLst/>
                <a:latin typeface="-apple-system"/>
              </a:rPr>
              <a:t>A ) Capacity Units</a:t>
            </a:r>
            <a:br>
              <a:rPr lang="en-GB" sz="1400" b="0" i="0" dirty="0">
                <a:solidFill>
                  <a:schemeClr val="bg1"/>
                </a:solidFill>
                <a:effectLst/>
                <a:latin typeface="-apple-system"/>
              </a:rPr>
            </a:br>
            <a:r>
              <a:rPr lang="en-GB" sz="1400" b="0" i="0" dirty="0">
                <a:effectLst/>
                <a:highlight>
                  <a:srgbClr val="00FF00"/>
                </a:highlight>
                <a:latin typeface="-apple-system"/>
              </a:rPr>
              <a:t>B ) </a:t>
            </a:r>
            <a:r>
              <a:rPr lang="en-GB" sz="1400" b="0" i="0" dirty="0" err="1">
                <a:effectLst/>
                <a:highlight>
                  <a:srgbClr val="00FF00"/>
                </a:highlight>
                <a:latin typeface="-apple-system"/>
              </a:rPr>
              <a:t>vCore</a:t>
            </a:r>
            <a:r>
              <a:rPr lang="en-GB" sz="1400" b="0" i="0" dirty="0">
                <a:effectLst/>
                <a:highlight>
                  <a:srgbClr val="00FF00"/>
                </a:highlight>
                <a:latin typeface="-apple-system"/>
              </a:rPr>
              <a:t> Hours</a:t>
            </a:r>
            <a:br>
              <a:rPr lang="en-GB" sz="1400" b="0" i="0" dirty="0">
                <a:solidFill>
                  <a:schemeClr val="bg1"/>
                </a:solidFill>
                <a:effectLst/>
                <a:latin typeface="-apple-system"/>
              </a:rPr>
            </a:br>
            <a:r>
              <a:rPr lang="en-GB" sz="1400" b="0" i="0" dirty="0">
                <a:solidFill>
                  <a:schemeClr val="bg1"/>
                </a:solidFill>
                <a:effectLst/>
                <a:latin typeface="-apple-system"/>
              </a:rPr>
              <a:t>C ) Neither</a:t>
            </a:r>
          </a:p>
          <a:p>
            <a:pPr marL="342900" indent="-342900" algn="l">
              <a:buFont typeface="+mj-lt"/>
              <a:buAutoNum type="arabicPeriod"/>
            </a:pPr>
            <a:endParaRPr lang="en-GB" sz="1400" b="0" i="0" dirty="0">
              <a:solidFill>
                <a:schemeClr val="bg1"/>
              </a:solidFill>
              <a:effectLst/>
              <a:latin typeface="-apple-system"/>
            </a:endParaRPr>
          </a:p>
          <a:p>
            <a:pPr marL="342900" indent="-342900" algn="l">
              <a:buFont typeface="+mj-lt"/>
              <a:buAutoNum type="arabicPeriod"/>
            </a:pPr>
            <a:r>
              <a:rPr lang="en-GB" sz="1400" b="0" i="0" dirty="0">
                <a:solidFill>
                  <a:schemeClr val="bg1"/>
                </a:solidFill>
                <a:effectLst/>
                <a:latin typeface="-apple-system"/>
              </a:rPr>
              <a:t>Which of the following Microsoft Purview pricing meters is always on and used to support data map consumption through capacity and storage?</a:t>
            </a:r>
          </a:p>
          <a:p>
            <a:pPr lvl="1"/>
            <a:r>
              <a:rPr lang="en-GB" sz="1400" dirty="0">
                <a:highlight>
                  <a:srgbClr val="00FF00"/>
                </a:highlight>
                <a:latin typeface="-apple-system"/>
              </a:rPr>
              <a:t>A ) Capacity Units</a:t>
            </a:r>
            <a:br>
              <a:rPr lang="en-GB" sz="1400" b="0" i="0" dirty="0">
                <a:solidFill>
                  <a:schemeClr val="bg1"/>
                </a:solidFill>
                <a:effectLst/>
                <a:latin typeface="-apple-system"/>
              </a:rPr>
            </a:br>
            <a:r>
              <a:rPr lang="en-GB" sz="1400" b="0" i="0" dirty="0">
                <a:solidFill>
                  <a:schemeClr val="bg1"/>
                </a:solidFill>
                <a:effectLst/>
                <a:latin typeface="-apple-system"/>
              </a:rPr>
              <a:t>B ) vCore Hours</a:t>
            </a:r>
            <a:br>
              <a:rPr lang="en-GB" sz="1400" b="0" i="0" dirty="0">
                <a:solidFill>
                  <a:schemeClr val="bg1"/>
                </a:solidFill>
                <a:effectLst/>
                <a:latin typeface="-apple-system"/>
              </a:rPr>
            </a:br>
            <a:r>
              <a:rPr lang="en-GB" sz="1400" b="0" i="0" dirty="0">
                <a:solidFill>
                  <a:schemeClr val="bg1"/>
                </a:solidFill>
                <a:effectLst/>
                <a:latin typeface="-apple-system"/>
              </a:rPr>
              <a:t>C ) Neither</a:t>
            </a:r>
          </a:p>
          <a:p>
            <a:pPr lvl="1"/>
            <a:endParaRPr lang="en-GB" sz="1400" dirty="0">
              <a:solidFill>
                <a:schemeClr val="bg1"/>
              </a:solidFill>
              <a:latin typeface="-apple-system"/>
            </a:endParaRPr>
          </a:p>
          <a:p>
            <a:pPr marL="342900" indent="-342900">
              <a:buFont typeface="+mj-lt"/>
              <a:buAutoNum type="arabicPeriod"/>
            </a:pPr>
            <a:r>
              <a:rPr lang="en-GB" sz="1400" b="0" i="0" dirty="0">
                <a:solidFill>
                  <a:schemeClr val="bg1"/>
                </a:solidFill>
                <a:effectLst/>
                <a:latin typeface="-apple-system"/>
              </a:rPr>
              <a:t>Which Microsoft Purview feature is included and billed with the consumption of the data map?</a:t>
            </a:r>
          </a:p>
          <a:p>
            <a:pPr lvl="1"/>
            <a:r>
              <a:rPr lang="en-GB" sz="1400" dirty="0">
                <a:solidFill>
                  <a:schemeClr val="bg1"/>
                </a:solidFill>
                <a:latin typeface="-apple-system"/>
              </a:rPr>
              <a:t>A ) Data Estate Insights</a:t>
            </a:r>
            <a:br>
              <a:rPr lang="en-GB" sz="1400" b="0" i="0" dirty="0">
                <a:solidFill>
                  <a:schemeClr val="bg1"/>
                </a:solidFill>
                <a:effectLst/>
                <a:latin typeface="-apple-system"/>
              </a:rPr>
            </a:br>
            <a:r>
              <a:rPr lang="en-GB" sz="1400" b="0" i="0" dirty="0">
                <a:effectLst/>
                <a:highlight>
                  <a:srgbClr val="00FF00"/>
                </a:highlight>
                <a:latin typeface="-apple-system"/>
              </a:rPr>
              <a:t>B ) Search and browse of data assets</a:t>
            </a:r>
            <a:br>
              <a:rPr lang="en-GB" sz="1400" b="0" i="0" dirty="0">
                <a:solidFill>
                  <a:schemeClr val="bg1"/>
                </a:solidFill>
                <a:effectLst/>
                <a:latin typeface="-apple-system"/>
              </a:rPr>
            </a:br>
            <a:r>
              <a:rPr lang="en-GB" sz="1400" b="0" i="0" dirty="0">
                <a:solidFill>
                  <a:schemeClr val="bg1"/>
                </a:solidFill>
                <a:effectLst/>
                <a:latin typeface="-apple-system"/>
              </a:rPr>
              <a:t>C ) SQL DevOps access</a:t>
            </a:r>
            <a:endParaRPr lang="en-GB" sz="1400" dirty="0">
              <a:solidFill>
                <a:schemeClr val="bg1"/>
              </a:solidFill>
              <a:latin typeface="-apple-system"/>
            </a:endParaRPr>
          </a:p>
          <a:p>
            <a:pPr lvl="1"/>
            <a:endParaRPr lang="en-GB" sz="1400" dirty="0">
              <a:solidFill>
                <a:schemeClr val="bg1"/>
              </a:solidFill>
              <a:latin typeface="-apple-system"/>
            </a:endParaRPr>
          </a:p>
          <a:p>
            <a:pPr marL="342900" indent="-342900">
              <a:buFont typeface="+mj-lt"/>
              <a:buAutoNum type="arabicPeriod"/>
            </a:pPr>
            <a:r>
              <a:rPr lang="en-GB" sz="1400" b="0" i="0" dirty="0">
                <a:solidFill>
                  <a:schemeClr val="bg1"/>
                </a:solidFill>
                <a:effectLst/>
                <a:latin typeface="-apple-system"/>
              </a:rPr>
              <a:t>Which predefined Microsoft Purview role provides access to manage data sources?</a:t>
            </a:r>
          </a:p>
          <a:p>
            <a:pPr lvl="1"/>
            <a:r>
              <a:rPr lang="en-GB" sz="1400" b="0" i="0" dirty="0">
                <a:solidFill>
                  <a:schemeClr val="bg1"/>
                </a:solidFill>
                <a:effectLst/>
                <a:latin typeface="-apple-system"/>
              </a:rPr>
              <a:t>A ) Purview Data Reader</a:t>
            </a:r>
            <a:br>
              <a:rPr lang="en-GB" sz="1400" b="0" i="0" dirty="0">
                <a:solidFill>
                  <a:schemeClr val="bg1"/>
                </a:solidFill>
                <a:effectLst/>
                <a:latin typeface="-apple-system"/>
              </a:rPr>
            </a:br>
            <a:r>
              <a:rPr lang="en-GB" sz="1400" b="0" i="0" dirty="0">
                <a:solidFill>
                  <a:schemeClr val="bg1"/>
                </a:solidFill>
                <a:effectLst/>
                <a:latin typeface="-apple-system"/>
              </a:rPr>
              <a:t>B ) Purview Data Curator</a:t>
            </a:r>
            <a:br>
              <a:rPr lang="en-GB" sz="1400" b="0" i="0" dirty="0">
                <a:solidFill>
                  <a:schemeClr val="bg1"/>
                </a:solidFill>
                <a:effectLst/>
                <a:latin typeface="-apple-system"/>
              </a:rPr>
            </a:br>
            <a:r>
              <a:rPr lang="en-GB" sz="1400" dirty="0">
                <a:highlight>
                  <a:srgbClr val="00FF00"/>
                </a:highlight>
                <a:latin typeface="-apple-system"/>
              </a:rPr>
              <a:t>C ) Purview Data Source Administrator</a:t>
            </a:r>
          </a:p>
        </p:txBody>
      </p:sp>
      <p:sp>
        <p:nvSpPr>
          <p:cNvPr id="5" name="Rectangle 4">
            <a:extLst>
              <a:ext uri="{FF2B5EF4-FFF2-40B4-BE49-F238E27FC236}">
                <a16:creationId xmlns:a16="http://schemas.microsoft.com/office/drawing/2014/main" id="{454CFA3D-C711-B95C-399E-45ECA14FC868}"/>
              </a:ext>
            </a:extLst>
          </p:cNvPr>
          <p:cNvSpPr/>
          <p:nvPr/>
        </p:nvSpPr>
        <p:spPr>
          <a:xfrm>
            <a:off x="4602480" y="1893973"/>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err="1">
                <a:solidFill>
                  <a:schemeClr val="tx1"/>
                </a:solidFill>
              </a:rPr>
              <a:t>vCore</a:t>
            </a:r>
            <a:r>
              <a:rPr lang="en-GB" sz="1050" dirty="0">
                <a:solidFill>
                  <a:schemeClr val="tx1"/>
                </a:solidFill>
              </a:rPr>
              <a:t> hours is the unit of measure for how we charge for scanning. As this is serverless compute, the meter is </a:t>
            </a:r>
            <a:r>
              <a:rPr lang="en-GB" sz="1050" b="1" dirty="0">
                <a:solidFill>
                  <a:schemeClr val="tx1"/>
                </a:solidFill>
              </a:rPr>
              <a:t>fluid</a:t>
            </a:r>
            <a:r>
              <a:rPr lang="en-GB" sz="1050" dirty="0">
                <a:solidFill>
                  <a:schemeClr val="tx1"/>
                </a:solidFill>
              </a:rPr>
              <a:t>. More information on the </a:t>
            </a:r>
            <a:r>
              <a:rPr lang="en-GB" sz="1050" dirty="0">
                <a:solidFill>
                  <a:schemeClr val="tx1"/>
                </a:solidFill>
                <a:hlinkClick r:id="rId3"/>
              </a:rPr>
              <a:t>Azure Purview pricing page</a:t>
            </a:r>
            <a:r>
              <a:rPr lang="en-GB" sz="1050" dirty="0">
                <a:solidFill>
                  <a:schemeClr val="tx1"/>
                </a:solidFill>
              </a:rPr>
              <a:t>.</a:t>
            </a:r>
          </a:p>
        </p:txBody>
      </p:sp>
      <p:sp>
        <p:nvSpPr>
          <p:cNvPr id="6" name="Rectangle 5">
            <a:extLst>
              <a:ext uri="{FF2B5EF4-FFF2-40B4-BE49-F238E27FC236}">
                <a16:creationId xmlns:a16="http://schemas.microsoft.com/office/drawing/2014/main" id="{D8FAB25D-8096-5D8C-0A6B-9E118585BD9B}"/>
              </a:ext>
            </a:extLst>
          </p:cNvPr>
          <p:cNvSpPr/>
          <p:nvPr/>
        </p:nvSpPr>
        <p:spPr>
          <a:xfrm>
            <a:off x="4602480" y="315462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Capacity units is the unit of measure for how we charge for platform throughput. While the elastic data map controls how many customers need, the meter is </a:t>
            </a:r>
            <a:r>
              <a:rPr lang="en-GB" sz="1050" b="1" dirty="0">
                <a:solidFill>
                  <a:schemeClr val="tx1"/>
                </a:solidFill>
              </a:rPr>
              <a:t>always on </a:t>
            </a:r>
            <a:r>
              <a:rPr lang="en-GB" sz="1050" dirty="0">
                <a:solidFill>
                  <a:schemeClr val="tx1"/>
                </a:solidFill>
              </a:rPr>
              <a:t>as accounts require a minimum of 1CU. More information on the </a:t>
            </a:r>
            <a:r>
              <a:rPr lang="en-GB" sz="1050" dirty="0">
                <a:solidFill>
                  <a:schemeClr val="tx1"/>
                </a:solidFill>
                <a:hlinkClick r:id="rId3"/>
              </a:rPr>
              <a:t>Azure Purview pricing page</a:t>
            </a:r>
            <a:r>
              <a:rPr lang="en-GB" sz="1050" dirty="0">
                <a:solidFill>
                  <a:schemeClr val="tx1"/>
                </a:solidFill>
              </a:rPr>
              <a:t>.</a:t>
            </a:r>
          </a:p>
        </p:txBody>
      </p:sp>
      <p:sp>
        <p:nvSpPr>
          <p:cNvPr id="8" name="Rectangle 7">
            <a:extLst>
              <a:ext uri="{FF2B5EF4-FFF2-40B4-BE49-F238E27FC236}">
                <a16:creationId xmlns:a16="http://schemas.microsoft.com/office/drawing/2014/main" id="{4426C28A-90FA-14FE-FE9F-977A4503CCD9}"/>
              </a:ext>
            </a:extLst>
          </p:cNvPr>
          <p:cNvSpPr/>
          <p:nvPr/>
        </p:nvSpPr>
        <p:spPr>
          <a:xfrm>
            <a:off x="4602480" y="4216607"/>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Search and browse of data assets is included with the Data Map. Data Estate Insights and SQL DevOps access are distinct features that are not included as part of the Data Map. More information on the </a:t>
            </a:r>
            <a:r>
              <a:rPr lang="en-GB" sz="1050" dirty="0">
                <a:solidFill>
                  <a:schemeClr val="tx1"/>
                </a:solidFill>
                <a:hlinkClick r:id="rId3"/>
              </a:rPr>
              <a:t>Azure Purview pricing page</a:t>
            </a:r>
            <a:r>
              <a:rPr lang="en-GB" sz="1050" dirty="0">
                <a:solidFill>
                  <a:schemeClr val="tx1"/>
                </a:solidFill>
              </a:rPr>
              <a:t>.</a:t>
            </a:r>
          </a:p>
        </p:txBody>
      </p:sp>
      <p:sp>
        <p:nvSpPr>
          <p:cNvPr id="10" name="Rectangle 9">
            <a:extLst>
              <a:ext uri="{FF2B5EF4-FFF2-40B4-BE49-F238E27FC236}">
                <a16:creationId xmlns:a16="http://schemas.microsoft.com/office/drawing/2014/main" id="{80625A29-5867-B3B8-E298-0685B7A3A7FF}"/>
              </a:ext>
            </a:extLst>
          </p:cNvPr>
          <p:cNvSpPr/>
          <p:nvPr/>
        </p:nvSpPr>
        <p:spPr>
          <a:xfrm>
            <a:off x="4602480" y="547725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Purview has a number of built-in roles. Data Source Administrator allows users to manage source and scans. See </a:t>
            </a:r>
            <a:r>
              <a:rPr lang="en-GB" sz="1050" dirty="0">
                <a:solidFill>
                  <a:schemeClr val="tx1"/>
                </a:solidFill>
                <a:hlinkClick r:id="rId4"/>
              </a:rPr>
              <a:t>Access control in Azure Purview</a:t>
            </a:r>
            <a:r>
              <a:rPr lang="en-GB" sz="1050" dirty="0">
                <a:solidFill>
                  <a:schemeClr val="tx1"/>
                </a:solidFill>
              </a:rPr>
              <a:t> for more information.</a:t>
            </a:r>
          </a:p>
        </p:txBody>
      </p:sp>
    </p:spTree>
    <p:extLst>
      <p:ext uri="{BB962C8B-B14F-4D97-AF65-F5344CB8AC3E}">
        <p14:creationId xmlns:p14="http://schemas.microsoft.com/office/powerpoint/2010/main" val="2880160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What is the Microsoft Purview Accelerator</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027256" cy="5262979"/>
          </a:xfrm>
          <a:prstGeom prst="rect">
            <a:avLst/>
          </a:prstGeom>
          <a:noFill/>
        </p:spPr>
        <p:txBody>
          <a:bodyPr wrap="square" rtlCol="0">
            <a:spAutoFit/>
          </a:bodyPr>
          <a:lstStyle/>
          <a:p>
            <a:r>
              <a:rPr lang="en-GB" sz="2400" dirty="0">
                <a:solidFill>
                  <a:schemeClr val="tx1">
                    <a:lumMod val="85000"/>
                    <a:lumOff val="15000"/>
                  </a:schemeClr>
                </a:solidFill>
              </a:rPr>
              <a:t>The Microsoft Purview Accelerator is a one-day event which can be delivered by Microsoft partners, Microsoft field, or Microsoft Global Partner Solutions (GPS) to help land the value proposition of Microsoft Purview.</a:t>
            </a:r>
          </a:p>
          <a:p>
            <a:endParaRPr lang="en-GB" sz="2400" dirty="0">
              <a:solidFill>
                <a:schemeClr val="tx1">
                  <a:lumMod val="85000"/>
                  <a:lumOff val="15000"/>
                </a:schemeClr>
              </a:solidFill>
            </a:endParaRPr>
          </a:p>
          <a:p>
            <a:r>
              <a:rPr lang="en-GB" sz="2400" dirty="0">
                <a:solidFill>
                  <a:schemeClr val="tx1">
                    <a:lumMod val="85000"/>
                    <a:lumOff val="15000"/>
                  </a:schemeClr>
                </a:solidFill>
              </a:rPr>
              <a:t>The event kicks-off with a high-level overview of the Microsoft Purview service through the delivery of a PowerPoint presentation with an optional live demonstration, followed by participants being split into evenly distributed breakout rooms to work through hands-on exercises. Once in a breakout room, participants are greeted by a proctor (Microsoft Purview Accelerator SME), who will support the team's completion of the </a:t>
            </a:r>
            <a:r>
              <a:rPr lang="en-GB" sz="2400" dirty="0">
                <a:solidFill>
                  <a:schemeClr val="tx1">
                    <a:lumMod val="85000"/>
                    <a:lumOff val="15000"/>
                  </a:schemeClr>
                </a:solidFill>
                <a:hlinkClick r:id="rId3"/>
              </a:rPr>
              <a:t>core modules</a:t>
            </a:r>
            <a:r>
              <a:rPr lang="en-GB" sz="2400" dirty="0">
                <a:solidFill>
                  <a:schemeClr val="tx1">
                    <a:lumMod val="85000"/>
                    <a:lumOff val="15000"/>
                  </a:schemeClr>
                </a:solidFill>
              </a:rPr>
              <a:t>.</a:t>
            </a:r>
          </a:p>
          <a:p>
            <a:endParaRPr lang="en-GB" sz="2400" dirty="0">
              <a:solidFill>
                <a:schemeClr val="tx1">
                  <a:lumMod val="85000"/>
                  <a:lumOff val="15000"/>
                </a:schemeClr>
              </a:solidFill>
            </a:endParaRPr>
          </a:p>
          <a:p>
            <a:r>
              <a:rPr lang="en-GB" sz="2400" dirty="0">
                <a:solidFill>
                  <a:schemeClr val="tx1">
                    <a:lumMod val="85000"/>
                    <a:lumOff val="15000"/>
                  </a:schemeClr>
                </a:solidFill>
              </a:rPr>
              <a:t>Throughout the day, participants will have the opportunity to validate their learning through knowledge checks and ask questions to their aligned proctor and/or within the main group.</a:t>
            </a:r>
          </a:p>
        </p:txBody>
      </p:sp>
    </p:spTree>
    <p:extLst>
      <p:ext uri="{BB962C8B-B14F-4D97-AF65-F5344CB8AC3E}">
        <p14:creationId xmlns:p14="http://schemas.microsoft.com/office/powerpoint/2010/main" val="17220141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#2</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539430"/>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What type of object can help organize data sources into logical groups?</a:t>
            </a:r>
          </a:p>
          <a:p>
            <a:pPr lvl="1"/>
            <a:r>
              <a:rPr lang="en-GB" sz="1600" b="0" i="0" dirty="0">
                <a:solidFill>
                  <a:schemeClr val="bg1"/>
                </a:solidFill>
                <a:effectLst/>
                <a:latin typeface="-apple-system"/>
              </a:rPr>
              <a:t>A ) Buckets</a:t>
            </a:r>
            <a:br>
              <a:rPr lang="en-GB" sz="1600" b="0" i="0" dirty="0">
                <a:solidFill>
                  <a:schemeClr val="bg1"/>
                </a:solidFill>
                <a:effectLst/>
                <a:latin typeface="-apple-system"/>
              </a:rPr>
            </a:br>
            <a:r>
              <a:rPr lang="en-GB" sz="1600" dirty="0">
                <a:highlight>
                  <a:srgbClr val="00FF00"/>
                </a:highlight>
                <a:latin typeface="-apple-system"/>
              </a:rPr>
              <a:t>B ) Collections</a:t>
            </a:r>
            <a:br>
              <a:rPr lang="en-GB" sz="1600" b="0" i="0" dirty="0">
                <a:solidFill>
                  <a:schemeClr val="bg1"/>
                </a:solidFill>
                <a:effectLst/>
                <a:latin typeface="-apple-system"/>
              </a:rPr>
            </a:br>
            <a:r>
              <a:rPr lang="en-GB" sz="1600" b="0" i="0" dirty="0">
                <a:solidFill>
                  <a:schemeClr val="bg1"/>
                </a:solidFill>
                <a:effectLst/>
                <a:latin typeface="-apple-system"/>
              </a:rPr>
              <a:t>C ) Groups</a:t>
            </a:r>
          </a:p>
          <a:p>
            <a:pPr marL="342900" indent="-342900">
              <a:buFont typeface="+mj-lt"/>
              <a:buAutoNum type="arabicPeriod"/>
            </a:pPr>
            <a:endParaRPr lang="en-GB" sz="1600" dirty="0">
              <a:solidFill>
                <a:schemeClr val="bg1"/>
              </a:solidFill>
              <a:latin typeface="-apple-system"/>
            </a:endParaRPr>
          </a:p>
          <a:p>
            <a:pPr marL="342900" indent="-342900">
              <a:buFont typeface="+mj-lt"/>
              <a:buAutoNum type="arabicPeriod"/>
            </a:pPr>
            <a:r>
              <a:rPr lang="en-GB" sz="1600" b="0" i="0" dirty="0">
                <a:solidFill>
                  <a:schemeClr val="bg1"/>
                </a:solidFill>
                <a:effectLst/>
                <a:latin typeface="-apple-system"/>
              </a:rPr>
              <a:t>At which point does Microsoft Purview begin to populate the data map with assets?</a:t>
            </a:r>
          </a:p>
          <a:p>
            <a:pPr lvl="1"/>
            <a:r>
              <a:rPr lang="en-GB" sz="1600" b="0" i="0" dirty="0">
                <a:solidFill>
                  <a:schemeClr val="bg1"/>
                </a:solidFill>
                <a:effectLst/>
                <a:latin typeface="-apple-system"/>
              </a:rPr>
              <a:t>A ) After an Azure Purview account is created</a:t>
            </a:r>
            <a:br>
              <a:rPr lang="en-GB" sz="1600" b="0" i="0" dirty="0">
                <a:solidFill>
                  <a:schemeClr val="bg1"/>
                </a:solidFill>
                <a:effectLst/>
                <a:latin typeface="-apple-system"/>
              </a:rPr>
            </a:br>
            <a:r>
              <a:rPr lang="en-GB" sz="1600" b="0" i="0" dirty="0">
                <a:solidFill>
                  <a:schemeClr val="bg1"/>
                </a:solidFill>
                <a:effectLst/>
                <a:latin typeface="-apple-system"/>
              </a:rPr>
              <a:t>B ) After a Data Source has been registered</a:t>
            </a:r>
            <a:br>
              <a:rPr lang="en-GB" sz="1600" b="0" i="0" dirty="0">
                <a:solidFill>
                  <a:schemeClr val="bg1"/>
                </a:solidFill>
                <a:effectLst/>
                <a:latin typeface="-apple-system"/>
              </a:rPr>
            </a:br>
            <a:r>
              <a:rPr lang="en-GB" sz="1600" dirty="0">
                <a:highlight>
                  <a:srgbClr val="00FF00"/>
                </a:highlight>
                <a:latin typeface="-apple-system"/>
              </a:rPr>
              <a:t>C ) After a Data Source has been scanned</a:t>
            </a:r>
          </a:p>
          <a:p>
            <a:pPr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Which of the following attributes is </a:t>
            </a:r>
            <a:r>
              <a:rPr lang="en-GB" sz="1600" b="1" i="0" dirty="0">
                <a:solidFill>
                  <a:schemeClr val="bg1"/>
                </a:solidFill>
                <a:effectLst/>
                <a:latin typeface="-apple-system"/>
              </a:rPr>
              <a:t>not</a:t>
            </a:r>
            <a:r>
              <a:rPr lang="en-GB" sz="1600" b="0" i="0" dirty="0">
                <a:solidFill>
                  <a:schemeClr val="bg1"/>
                </a:solidFill>
                <a:effectLst/>
                <a:latin typeface="-apple-system"/>
              </a:rPr>
              <a:t> automatically assigned to an asset as a result of the system-built scanning functionality?</a:t>
            </a:r>
          </a:p>
          <a:p>
            <a:pPr lvl="1"/>
            <a:r>
              <a:rPr lang="en-GB" sz="1600" b="0" i="0" dirty="0">
                <a:solidFill>
                  <a:schemeClr val="bg1"/>
                </a:solidFill>
                <a:effectLst/>
                <a:latin typeface="-apple-system"/>
              </a:rPr>
              <a:t>A ) Technical Metadata (e.g. Fully Qualified Name, Path, Schema, etc)</a:t>
            </a:r>
            <a:br>
              <a:rPr lang="en-GB" sz="1600" b="0" i="0" dirty="0">
                <a:solidFill>
                  <a:schemeClr val="bg1"/>
                </a:solidFill>
                <a:effectLst/>
                <a:latin typeface="-apple-system"/>
              </a:rPr>
            </a:br>
            <a:r>
              <a:rPr lang="en-GB" sz="1600" dirty="0">
                <a:highlight>
                  <a:srgbClr val="00FF00"/>
                </a:highlight>
                <a:latin typeface="-apple-system"/>
              </a:rPr>
              <a:t>B ) Glossary Terms (e.g. column Sales Tax is tagged with the Sales Tax glossary term)</a:t>
            </a:r>
            <a:br>
              <a:rPr lang="en-GB" sz="1600" b="0" i="0" dirty="0">
                <a:solidFill>
                  <a:schemeClr val="bg1"/>
                </a:solidFill>
                <a:effectLst/>
                <a:latin typeface="-apple-system"/>
              </a:rPr>
            </a:br>
            <a:r>
              <a:rPr lang="en-GB" sz="1600" b="0" i="0" dirty="0">
                <a:solidFill>
                  <a:schemeClr val="bg1"/>
                </a:solidFill>
                <a:effectLst/>
                <a:latin typeface="-apple-system"/>
              </a:rPr>
              <a:t>C ) Classifications (e.g. column </a:t>
            </a:r>
            <a:r>
              <a:rPr lang="en-GB" sz="1600" b="0" i="0" dirty="0" err="1">
                <a:solidFill>
                  <a:schemeClr val="bg1"/>
                </a:solidFill>
                <a:effectLst/>
                <a:latin typeface="-apple-system"/>
              </a:rPr>
              <a:t>ccnum</a:t>
            </a:r>
            <a:r>
              <a:rPr lang="en-GB" sz="1600" b="0" i="0" dirty="0">
                <a:solidFill>
                  <a:schemeClr val="bg1"/>
                </a:solidFill>
                <a:effectLst/>
                <a:latin typeface="-apple-system"/>
              </a:rPr>
              <a:t> is tagged with the Credit Card Number classification)</a:t>
            </a:r>
          </a:p>
        </p:txBody>
      </p:sp>
      <p:sp>
        <p:nvSpPr>
          <p:cNvPr id="3" name="Rectangle 2">
            <a:extLst>
              <a:ext uri="{FF2B5EF4-FFF2-40B4-BE49-F238E27FC236}">
                <a16:creationId xmlns:a16="http://schemas.microsoft.com/office/drawing/2014/main" id="{C5DB3BF2-5D1F-4285-ADE0-598020AB037D}"/>
              </a:ext>
            </a:extLst>
          </p:cNvPr>
          <p:cNvSpPr/>
          <p:nvPr/>
        </p:nvSpPr>
        <p:spPr>
          <a:xfrm>
            <a:off x="4986528" y="194767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Collections is how Microsoft Purview logically groups data sources (and controls access to the metadata). For more information, check out the </a:t>
            </a:r>
            <a:r>
              <a:rPr lang="en-GB" sz="1050" dirty="0">
                <a:solidFill>
                  <a:schemeClr val="tx1"/>
                </a:solidFill>
                <a:hlinkClick r:id="rId3"/>
              </a:rPr>
              <a:t>Collections Best Practices</a:t>
            </a:r>
            <a:r>
              <a:rPr lang="en-GB" sz="1050" dirty="0">
                <a:solidFill>
                  <a:schemeClr val="tx1"/>
                </a:solidFill>
              </a:rPr>
              <a:t>.</a:t>
            </a:r>
          </a:p>
        </p:txBody>
      </p:sp>
      <p:sp>
        <p:nvSpPr>
          <p:cNvPr id="6" name="Rectangle 5">
            <a:extLst>
              <a:ext uri="{FF2B5EF4-FFF2-40B4-BE49-F238E27FC236}">
                <a16:creationId xmlns:a16="http://schemas.microsoft.com/office/drawing/2014/main" id="{1A59847C-629F-4188-9EA2-7FEA80CDC06F}"/>
              </a:ext>
            </a:extLst>
          </p:cNvPr>
          <p:cNvSpPr/>
          <p:nvPr/>
        </p:nvSpPr>
        <p:spPr>
          <a:xfrm>
            <a:off x="4986528" y="315468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Microsoft Purview is empty (i.e. no assets) until a data source has been scanned.</a:t>
            </a:r>
          </a:p>
        </p:txBody>
      </p:sp>
      <p:sp>
        <p:nvSpPr>
          <p:cNvPr id="8" name="Rectangle 7">
            <a:extLst>
              <a:ext uri="{FF2B5EF4-FFF2-40B4-BE49-F238E27FC236}">
                <a16:creationId xmlns:a16="http://schemas.microsoft.com/office/drawing/2014/main" id="{34780F5B-0107-4933-8D5B-20BDF2C636E8}"/>
              </a:ext>
            </a:extLst>
          </p:cNvPr>
          <p:cNvSpPr/>
          <p:nvPr/>
        </p:nvSpPr>
        <p:spPr>
          <a:xfrm>
            <a:off x="4986528" y="5134195"/>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A scan automatically extracts technical metadata and applies (where appropriate) classifications. Glossary terms do NOT get automatically applied as part of a scan and therefore require manual assignment (either via the UI or via the API).</a:t>
            </a:r>
          </a:p>
        </p:txBody>
      </p:sp>
    </p:spTree>
    <p:extLst>
      <p:ext uri="{BB962C8B-B14F-4D97-AF65-F5344CB8AC3E}">
        <p14:creationId xmlns:p14="http://schemas.microsoft.com/office/powerpoint/2010/main" val="4606008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#3</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5047536"/>
          </a:xfrm>
          <a:prstGeom prst="rect">
            <a:avLst/>
          </a:prstGeom>
          <a:noFill/>
        </p:spPr>
        <p:txBody>
          <a:bodyPr wrap="square" rtlCol="0">
            <a:spAutoFit/>
          </a:bodyPr>
          <a:lstStyle/>
          <a:p>
            <a:pPr algn="l">
              <a:buFont typeface="+mj-lt"/>
              <a:buAutoNum type="arabicPeriod"/>
            </a:pPr>
            <a:r>
              <a:rPr lang="en-GB" sz="1400" b="0" i="0" dirty="0">
                <a:solidFill>
                  <a:schemeClr val="bg1"/>
                </a:solidFill>
                <a:effectLst/>
                <a:latin typeface="-apple-system"/>
              </a:rPr>
              <a:t>There are a number of attributes that we can use to narrow our search results via the filter pane, which of the following is not available as a quick filter?</a:t>
            </a:r>
          </a:p>
          <a:p>
            <a:pPr lvl="1"/>
            <a:r>
              <a:rPr lang="en-GB" sz="1400" b="0" i="0" dirty="0">
                <a:solidFill>
                  <a:schemeClr val="bg1"/>
                </a:solidFill>
                <a:effectLst/>
                <a:latin typeface="-apple-system"/>
              </a:rPr>
              <a:t>A ) Asset Type</a:t>
            </a:r>
          </a:p>
          <a:p>
            <a:pPr lvl="1"/>
            <a:r>
              <a:rPr lang="en-GB" sz="1400" b="0" i="0" dirty="0">
                <a:solidFill>
                  <a:schemeClr val="bg1"/>
                </a:solidFill>
                <a:effectLst/>
                <a:latin typeface="-apple-system"/>
              </a:rPr>
              <a:t>B ) Classification</a:t>
            </a:r>
          </a:p>
          <a:p>
            <a:pPr lvl="1"/>
            <a:r>
              <a:rPr lang="en-GB" sz="1400" dirty="0">
                <a:highlight>
                  <a:srgbClr val="00FF00"/>
                </a:highlight>
                <a:latin typeface="-apple-system"/>
              </a:rPr>
              <a:t>C ) Size</a:t>
            </a:r>
          </a:p>
          <a:p>
            <a:pPr algn="l">
              <a:buFont typeface="+mj-lt"/>
              <a:buAutoNum type="arabicPeriod"/>
            </a:pPr>
            <a:endParaRPr lang="en-GB" sz="1400" b="0" i="0" dirty="0">
              <a:solidFill>
                <a:schemeClr val="bg1"/>
              </a:solidFill>
              <a:effectLst/>
              <a:latin typeface="-apple-system"/>
            </a:endParaRPr>
          </a:p>
          <a:p>
            <a:pPr algn="l">
              <a:buFont typeface="+mj-lt"/>
              <a:buAutoNum type="arabicPeriod"/>
            </a:pPr>
            <a:r>
              <a:rPr lang="en-GB" sz="1400" b="0" i="0" dirty="0">
                <a:solidFill>
                  <a:schemeClr val="bg1"/>
                </a:solidFill>
                <a:effectLst/>
                <a:latin typeface="-apple-system"/>
              </a:rPr>
              <a:t>Using the Microsoft Purview Governance Portal (UI), you can edit an asset and manually update an assets Description?</a:t>
            </a:r>
          </a:p>
          <a:p>
            <a:pPr lvl="1"/>
            <a:r>
              <a:rPr lang="en-GB" sz="1200" dirty="0">
                <a:highlight>
                  <a:srgbClr val="00FF00"/>
                </a:highlight>
                <a:latin typeface="-apple-system"/>
              </a:rPr>
              <a:t>A ) True</a:t>
            </a:r>
          </a:p>
          <a:p>
            <a:pPr lvl="1"/>
            <a:r>
              <a:rPr lang="en-GB" sz="1400" b="0" i="0" dirty="0">
                <a:solidFill>
                  <a:schemeClr val="bg1"/>
                </a:solidFill>
                <a:effectLst/>
                <a:latin typeface="-apple-system"/>
              </a:rPr>
              <a:t>B ) False</a:t>
            </a:r>
          </a:p>
          <a:p>
            <a:pPr algn="l">
              <a:buFont typeface="+mj-lt"/>
              <a:buAutoNum type="arabicPeriod"/>
            </a:pPr>
            <a:endParaRPr lang="en-GB" sz="1400" b="0" i="0" dirty="0">
              <a:solidFill>
                <a:schemeClr val="bg1"/>
              </a:solidFill>
              <a:effectLst/>
              <a:latin typeface="-apple-system"/>
            </a:endParaRPr>
          </a:p>
          <a:p>
            <a:pPr algn="l">
              <a:buFont typeface="+mj-lt"/>
              <a:buAutoNum type="arabicPeriod"/>
            </a:pPr>
            <a:r>
              <a:rPr lang="en-GB" sz="1400" b="0" i="0" dirty="0">
                <a:solidFill>
                  <a:schemeClr val="bg1"/>
                </a:solidFill>
                <a:effectLst/>
                <a:latin typeface="-apple-system"/>
              </a:rPr>
              <a:t>Using the Microsoft Purview Governance Portal (UI), you can edit an asset and manually add and remove Classifications?</a:t>
            </a:r>
          </a:p>
          <a:p>
            <a:pPr lvl="1"/>
            <a:r>
              <a:rPr lang="en-GB" sz="1200" dirty="0">
                <a:highlight>
                  <a:srgbClr val="00FF00"/>
                </a:highlight>
                <a:latin typeface="-apple-system"/>
              </a:rPr>
              <a:t>A ) True</a:t>
            </a:r>
          </a:p>
          <a:p>
            <a:pPr lvl="1"/>
            <a:r>
              <a:rPr lang="en-GB" sz="1400" b="0" i="0" dirty="0">
                <a:solidFill>
                  <a:schemeClr val="bg1"/>
                </a:solidFill>
                <a:effectLst/>
                <a:latin typeface="-apple-system"/>
              </a:rPr>
              <a:t>B ) False</a:t>
            </a:r>
          </a:p>
          <a:p>
            <a:pPr algn="l">
              <a:buFont typeface="+mj-lt"/>
              <a:buAutoNum type="arabicPeriod"/>
            </a:pPr>
            <a:endParaRPr lang="en-GB" sz="1400" b="0" i="0" dirty="0">
              <a:solidFill>
                <a:schemeClr val="bg1"/>
              </a:solidFill>
              <a:effectLst/>
              <a:latin typeface="-apple-system"/>
            </a:endParaRPr>
          </a:p>
          <a:p>
            <a:pPr algn="l">
              <a:buFont typeface="+mj-lt"/>
              <a:buAutoNum type="arabicPeriod"/>
            </a:pPr>
            <a:r>
              <a:rPr lang="en-GB" sz="1400" b="0" i="0" dirty="0">
                <a:solidFill>
                  <a:schemeClr val="bg1"/>
                </a:solidFill>
                <a:effectLst/>
                <a:latin typeface="-apple-system"/>
              </a:rPr>
              <a:t>Using the Microsoft Purview Governance Portal (UI), you can edit an asset and manually update an assets Technical Properties (e.g. qualifiedName, </a:t>
            </a:r>
            <a:r>
              <a:rPr lang="en-GB" sz="1400" b="0" i="0" dirty="0" err="1">
                <a:solidFill>
                  <a:schemeClr val="bg1"/>
                </a:solidFill>
                <a:effectLst/>
                <a:latin typeface="-apple-system"/>
              </a:rPr>
              <a:t>partitionCount</a:t>
            </a:r>
            <a:r>
              <a:rPr lang="en-GB" sz="1400" b="0" i="0" dirty="0">
                <a:solidFill>
                  <a:schemeClr val="bg1"/>
                </a:solidFill>
                <a:effectLst/>
                <a:latin typeface="-apple-system"/>
              </a:rPr>
              <a:t>, </a:t>
            </a:r>
            <a:r>
              <a:rPr lang="en-GB" sz="1400" b="0" i="0" dirty="0" err="1">
                <a:solidFill>
                  <a:schemeClr val="bg1"/>
                </a:solidFill>
                <a:effectLst/>
                <a:latin typeface="-apple-system"/>
              </a:rPr>
              <a:t>totalSizeBytes</a:t>
            </a:r>
            <a:r>
              <a:rPr lang="en-GB" sz="1400" b="0" i="0" dirty="0">
                <a:solidFill>
                  <a:schemeClr val="bg1"/>
                </a:solidFill>
                <a:effectLst/>
                <a:latin typeface="-apple-system"/>
              </a:rPr>
              <a:t>, etc)?</a:t>
            </a:r>
          </a:p>
          <a:p>
            <a:pPr lvl="1"/>
            <a:r>
              <a:rPr lang="en-GB" sz="1400" b="0" i="0" dirty="0">
                <a:solidFill>
                  <a:schemeClr val="bg1"/>
                </a:solidFill>
                <a:effectLst/>
                <a:latin typeface="-apple-system"/>
              </a:rPr>
              <a:t>A ) True</a:t>
            </a:r>
          </a:p>
          <a:p>
            <a:pPr lvl="1"/>
            <a:r>
              <a:rPr lang="en-GB" sz="1200" dirty="0">
                <a:highlight>
                  <a:srgbClr val="00FF00"/>
                </a:highlight>
                <a:latin typeface="-apple-system"/>
              </a:rPr>
              <a:t>B ) False</a:t>
            </a:r>
          </a:p>
          <a:p>
            <a:pPr algn="l">
              <a:buFont typeface="+mj-lt"/>
              <a:buAutoNum type="arabicPeriod"/>
            </a:pPr>
            <a:endParaRPr lang="en-GB" sz="1400" b="0" i="0" dirty="0">
              <a:solidFill>
                <a:schemeClr val="bg1"/>
              </a:solidFill>
              <a:effectLst/>
              <a:latin typeface="-apple-system"/>
            </a:endParaRPr>
          </a:p>
          <a:p>
            <a:pPr algn="l">
              <a:buFont typeface="+mj-lt"/>
              <a:buAutoNum type="arabicPeriod"/>
            </a:pPr>
            <a:r>
              <a:rPr lang="en-GB" sz="1400" b="0" i="0" dirty="0">
                <a:solidFill>
                  <a:schemeClr val="bg1"/>
                </a:solidFill>
                <a:effectLst/>
                <a:latin typeface="-apple-system"/>
              </a:rPr>
              <a:t>Assets in the </a:t>
            </a:r>
            <a:r>
              <a:rPr lang="en-GB" sz="1400" b="0" i="0" dirty="0" err="1">
                <a:solidFill>
                  <a:schemeClr val="bg1"/>
                </a:solidFill>
                <a:effectLst/>
                <a:latin typeface="-apple-system"/>
              </a:rPr>
              <a:t>catalog</a:t>
            </a:r>
            <a:r>
              <a:rPr lang="en-GB" sz="1400" b="0" i="0" dirty="0">
                <a:solidFill>
                  <a:schemeClr val="bg1"/>
                </a:solidFill>
                <a:effectLst/>
                <a:latin typeface="-apple-system"/>
              </a:rPr>
              <a:t> can be assigned contacts, which of the following is an invalid contact type?</a:t>
            </a:r>
          </a:p>
          <a:p>
            <a:pPr lvl="1"/>
            <a:r>
              <a:rPr lang="en-GB" sz="1400" b="0" i="0" dirty="0">
                <a:solidFill>
                  <a:schemeClr val="bg1"/>
                </a:solidFill>
                <a:effectLst/>
                <a:latin typeface="-apple-system"/>
              </a:rPr>
              <a:t>A ) Expert</a:t>
            </a:r>
          </a:p>
          <a:p>
            <a:pPr lvl="1"/>
            <a:r>
              <a:rPr lang="en-GB" sz="1400" b="0" i="0" dirty="0">
                <a:solidFill>
                  <a:schemeClr val="bg1"/>
                </a:solidFill>
                <a:effectLst/>
                <a:latin typeface="-apple-system"/>
              </a:rPr>
              <a:t>B ) Owner</a:t>
            </a:r>
          </a:p>
          <a:p>
            <a:pPr lvl="1"/>
            <a:r>
              <a:rPr lang="en-GB" sz="1200" dirty="0">
                <a:highlight>
                  <a:srgbClr val="00FF00"/>
                </a:highlight>
                <a:latin typeface="-apple-system"/>
              </a:rPr>
              <a:t>C ) Reader</a:t>
            </a:r>
          </a:p>
        </p:txBody>
      </p:sp>
      <p:sp>
        <p:nvSpPr>
          <p:cNvPr id="3" name="Rectangle 2">
            <a:extLst>
              <a:ext uri="{FF2B5EF4-FFF2-40B4-BE49-F238E27FC236}">
                <a16:creationId xmlns:a16="http://schemas.microsoft.com/office/drawing/2014/main" id="{468B338B-CDC0-4FA3-B49B-DF88643F8E97}"/>
              </a:ext>
            </a:extLst>
          </p:cNvPr>
          <p:cNvSpPr/>
          <p:nvPr/>
        </p:nvSpPr>
        <p:spPr>
          <a:xfrm>
            <a:off x="4986528" y="194767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checking the list of available filters when navigating to the search result user experience.</a:t>
            </a:r>
          </a:p>
        </p:txBody>
      </p:sp>
      <p:sp>
        <p:nvSpPr>
          <p:cNvPr id="6" name="Rectangle 5">
            <a:extLst>
              <a:ext uri="{FF2B5EF4-FFF2-40B4-BE49-F238E27FC236}">
                <a16:creationId xmlns:a16="http://schemas.microsoft.com/office/drawing/2014/main" id="{31810BC6-0E05-41E4-9910-45E9BD2EDF70}"/>
              </a:ext>
            </a:extLst>
          </p:cNvPr>
          <p:cNvSpPr/>
          <p:nvPr/>
        </p:nvSpPr>
        <p:spPr>
          <a:xfrm>
            <a:off x="4986528" y="3095314"/>
            <a:ext cx="6220968" cy="333686"/>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editing an existing asset (updating a Description is possible).</a:t>
            </a:r>
          </a:p>
        </p:txBody>
      </p:sp>
      <p:sp>
        <p:nvSpPr>
          <p:cNvPr id="8" name="Rectangle 7">
            <a:extLst>
              <a:ext uri="{FF2B5EF4-FFF2-40B4-BE49-F238E27FC236}">
                <a16:creationId xmlns:a16="http://schemas.microsoft.com/office/drawing/2014/main" id="{F481D858-FA91-4D0B-B711-6278DB6C4C63}"/>
              </a:ext>
            </a:extLst>
          </p:cNvPr>
          <p:cNvSpPr/>
          <p:nvPr/>
        </p:nvSpPr>
        <p:spPr>
          <a:xfrm>
            <a:off x="4986528" y="3913756"/>
            <a:ext cx="6220968" cy="35175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editing an existing asset (adding/removing a Classification is possible).</a:t>
            </a:r>
          </a:p>
        </p:txBody>
      </p:sp>
      <p:sp>
        <p:nvSpPr>
          <p:cNvPr id="10" name="Rectangle 9">
            <a:extLst>
              <a:ext uri="{FF2B5EF4-FFF2-40B4-BE49-F238E27FC236}">
                <a16:creationId xmlns:a16="http://schemas.microsoft.com/office/drawing/2014/main" id="{822A102B-A085-4A20-BA44-44CB0297BB24}"/>
              </a:ext>
            </a:extLst>
          </p:cNvPr>
          <p:cNvSpPr/>
          <p:nvPr/>
        </p:nvSpPr>
        <p:spPr>
          <a:xfrm>
            <a:off x="4986528" y="4800624"/>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There are certain properties (e.g. technical properties) which can not be manually updated via the UI. This can be validated by trying to edit an existing asset in the Microsoft Purview Governance Portal.</a:t>
            </a:r>
          </a:p>
        </p:txBody>
      </p:sp>
      <p:sp>
        <p:nvSpPr>
          <p:cNvPr id="12" name="Rectangle 11">
            <a:extLst>
              <a:ext uri="{FF2B5EF4-FFF2-40B4-BE49-F238E27FC236}">
                <a16:creationId xmlns:a16="http://schemas.microsoft.com/office/drawing/2014/main" id="{E51CF59C-0515-4C86-AB09-F8136D64DC25}"/>
              </a:ext>
            </a:extLst>
          </p:cNvPr>
          <p:cNvSpPr/>
          <p:nvPr/>
        </p:nvSpPr>
        <p:spPr>
          <a:xfrm>
            <a:off x="4986528" y="5845303"/>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editing an existing asset and navigating to the Contacts tab. Expert and Owner are currently the only two valid types, Reader is NOT valid.</a:t>
            </a:r>
          </a:p>
        </p:txBody>
      </p:sp>
    </p:spTree>
    <p:extLst>
      <p:ext uri="{BB962C8B-B14F-4D97-AF65-F5344CB8AC3E}">
        <p14:creationId xmlns:p14="http://schemas.microsoft.com/office/powerpoint/2010/main" val="11623401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#4</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293209"/>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Glossary terms with the same name but different descriptions can exist under the same parent term?</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Glossary terms can be related to other terms in the glossary. Which of the following is not a valid glossary term relationship type?</a:t>
            </a:r>
          </a:p>
          <a:p>
            <a:pPr lvl="1"/>
            <a:r>
              <a:rPr lang="en-GB" sz="1600" b="0" i="0" dirty="0">
                <a:solidFill>
                  <a:schemeClr val="bg1"/>
                </a:solidFill>
                <a:effectLst/>
                <a:latin typeface="-apple-system"/>
              </a:rPr>
              <a:t>A ) Synonyms</a:t>
            </a:r>
          </a:p>
          <a:p>
            <a:pPr lvl="1"/>
            <a:r>
              <a:rPr lang="en-GB" sz="1600" dirty="0">
                <a:highlight>
                  <a:srgbClr val="00FF00"/>
                </a:highlight>
                <a:latin typeface="-apple-system"/>
              </a:rPr>
              <a:t>B ) Antonyms</a:t>
            </a:r>
          </a:p>
          <a:p>
            <a:pPr lvl="1"/>
            <a:r>
              <a:rPr lang="en-GB" sz="1600" b="0" i="0" dirty="0">
                <a:solidFill>
                  <a:schemeClr val="bg1"/>
                </a:solidFill>
                <a:effectLst/>
                <a:latin typeface="-apple-system"/>
              </a:rPr>
              <a:t>C ) Related terms</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Glossary terms created using different term templates can be exported together using the Microsoft Purview Governance Portal (UI) glossary "Export terms" functionality?</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p:txBody>
      </p:sp>
      <p:sp>
        <p:nvSpPr>
          <p:cNvPr id="3" name="Rectangle 2">
            <a:extLst>
              <a:ext uri="{FF2B5EF4-FFF2-40B4-BE49-F238E27FC236}">
                <a16:creationId xmlns:a16="http://schemas.microsoft.com/office/drawing/2014/main" id="{922E14AA-BBBF-4748-B669-C3B47CB4DD5B}"/>
              </a:ext>
            </a:extLst>
          </p:cNvPr>
          <p:cNvSpPr/>
          <p:nvPr/>
        </p:nvSpPr>
        <p:spPr>
          <a:xfrm>
            <a:off x="4977384" y="182880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Users can have two terms with the same name BUT, they must exist under different parents within the Glossary hierarchy. This can be validated by trying to create a term with the same name in the Glossary.</a:t>
            </a:r>
          </a:p>
        </p:txBody>
      </p:sp>
      <p:sp>
        <p:nvSpPr>
          <p:cNvPr id="7" name="Rectangle 6">
            <a:extLst>
              <a:ext uri="{FF2B5EF4-FFF2-40B4-BE49-F238E27FC236}">
                <a16:creationId xmlns:a16="http://schemas.microsoft.com/office/drawing/2014/main" id="{B3213322-5B37-479E-BAE9-38FB7411189F}"/>
              </a:ext>
            </a:extLst>
          </p:cNvPr>
          <p:cNvSpPr/>
          <p:nvPr/>
        </p:nvSpPr>
        <p:spPr>
          <a:xfrm>
            <a:off x="4977384" y="288036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an existing glossary term and switching to the Related tab. Synonyms and Related Terms are valid relationship types. Antonyms is NOT a valid relationship type.</a:t>
            </a:r>
          </a:p>
        </p:txBody>
      </p:sp>
      <p:sp>
        <p:nvSpPr>
          <p:cNvPr id="9" name="Rectangle 8">
            <a:extLst>
              <a:ext uri="{FF2B5EF4-FFF2-40B4-BE49-F238E27FC236}">
                <a16:creationId xmlns:a16="http://schemas.microsoft.com/office/drawing/2014/main" id="{69176F30-792B-4F2E-8FF0-ECFEF97A7DAC}"/>
              </a:ext>
            </a:extLst>
          </p:cNvPr>
          <p:cNvSpPr/>
          <p:nvPr/>
        </p:nvSpPr>
        <p:spPr>
          <a:xfrm>
            <a:off x="4977384" y="406603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Currently, Purview can only bulk export glossary terms from the same term template. This can be validated by trying to export terms from different term templates, you will notice the Export button remains greyed out.</a:t>
            </a:r>
          </a:p>
        </p:txBody>
      </p:sp>
    </p:spTree>
    <p:extLst>
      <p:ext uri="{BB962C8B-B14F-4D97-AF65-F5344CB8AC3E}">
        <p14:creationId xmlns:p14="http://schemas.microsoft.com/office/powerpoint/2010/main" val="5743009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#5</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046988"/>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Which of the following is a valid classification rule type?</a:t>
            </a:r>
          </a:p>
          <a:p>
            <a:pPr lvl="1"/>
            <a:r>
              <a:rPr lang="en-GB" sz="1600" b="0" i="0" dirty="0">
                <a:solidFill>
                  <a:schemeClr val="bg1"/>
                </a:solidFill>
                <a:effectLst/>
                <a:latin typeface="-apple-system"/>
              </a:rPr>
              <a:t>A ) Python</a:t>
            </a:r>
          </a:p>
          <a:p>
            <a:pPr lvl="1"/>
            <a:r>
              <a:rPr lang="en-GB" sz="1600" dirty="0">
                <a:highlight>
                  <a:srgbClr val="00FF00"/>
                </a:highlight>
                <a:latin typeface="-apple-system"/>
              </a:rPr>
              <a:t>B ) Regular Expression</a:t>
            </a:r>
          </a:p>
          <a:p>
            <a:pPr lvl="1"/>
            <a:r>
              <a:rPr lang="en-GB" sz="1600" b="0" i="0" dirty="0">
                <a:solidFill>
                  <a:schemeClr val="bg1"/>
                </a:solidFill>
                <a:effectLst/>
                <a:latin typeface="-apple-system"/>
              </a:rPr>
              <a:t>C ) C++</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When creating a regular expression-based classification rule, you must specify a Data Pattern AND a Column Pattern.</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Custom classifications are automatically in scope of a system default scan rule set.</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p:txBody>
      </p:sp>
      <p:sp>
        <p:nvSpPr>
          <p:cNvPr id="3" name="Rectangle 2">
            <a:extLst>
              <a:ext uri="{FF2B5EF4-FFF2-40B4-BE49-F238E27FC236}">
                <a16:creationId xmlns:a16="http://schemas.microsoft.com/office/drawing/2014/main" id="{1982A71A-C20F-4E94-82D9-64B0C9591A86}"/>
              </a:ext>
            </a:extLst>
          </p:cNvPr>
          <p:cNvSpPr/>
          <p:nvPr/>
        </p:nvSpPr>
        <p:spPr>
          <a:xfrm>
            <a:off x="4904232" y="190195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There are currently only two methods of defining a custom classification rule – Regular Expression or Dictionary. For more information, check out </a:t>
            </a:r>
            <a:r>
              <a:rPr lang="en-GB" sz="1050" dirty="0">
                <a:solidFill>
                  <a:schemeClr val="tx1"/>
                </a:solidFill>
                <a:hlinkClick r:id="rId3"/>
              </a:rPr>
              <a:t>Custom Classifications in Microsoft Purview</a:t>
            </a:r>
            <a:r>
              <a:rPr lang="en-GB" sz="1050" dirty="0">
                <a:solidFill>
                  <a:schemeClr val="tx1"/>
                </a:solidFill>
              </a:rPr>
              <a:t>.</a:t>
            </a:r>
          </a:p>
        </p:txBody>
      </p:sp>
      <p:sp>
        <p:nvSpPr>
          <p:cNvPr id="7" name="Rectangle 6">
            <a:extLst>
              <a:ext uri="{FF2B5EF4-FFF2-40B4-BE49-F238E27FC236}">
                <a16:creationId xmlns:a16="http://schemas.microsoft.com/office/drawing/2014/main" id="{BC522F43-BB35-4F1B-9B97-21DFBAD89C51}"/>
              </a:ext>
            </a:extLst>
          </p:cNvPr>
          <p:cNvSpPr/>
          <p:nvPr/>
        </p:nvSpPr>
        <p:spPr>
          <a:xfrm>
            <a:off x="4904232" y="3007061"/>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creating a custom classification rule. You will notice only a minimum of ONE of the patterns (Data AND/OR Column) need to be specified for the custom classification rule to be valid.</a:t>
            </a:r>
          </a:p>
        </p:txBody>
      </p:sp>
      <p:sp>
        <p:nvSpPr>
          <p:cNvPr id="9" name="Rectangle 8">
            <a:extLst>
              <a:ext uri="{FF2B5EF4-FFF2-40B4-BE49-F238E27FC236}">
                <a16:creationId xmlns:a16="http://schemas.microsoft.com/office/drawing/2014/main" id="{62BCA735-541F-43BE-9D64-9DD193845933}"/>
              </a:ext>
            </a:extLst>
          </p:cNvPr>
          <p:cNvSpPr/>
          <p:nvPr/>
        </p:nvSpPr>
        <p:spPr>
          <a:xfrm>
            <a:off x="4904232" y="411217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Custom classifications are NOT automatically in scope. This can be validated by checking a default scan rule set (i.e. click view details when selecting a scan rule set). To bring a custom classification in scope, a custom scan rule set must be created.</a:t>
            </a:r>
          </a:p>
        </p:txBody>
      </p:sp>
    </p:spTree>
    <p:extLst>
      <p:ext uri="{BB962C8B-B14F-4D97-AF65-F5344CB8AC3E}">
        <p14:creationId xmlns:p14="http://schemas.microsoft.com/office/powerpoint/2010/main" val="2405365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#6</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2800767"/>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A Microsoft Purview account can connect to multiple Azure Data Factories?</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An Azure Data Factory can connect to multiple Microsoft Purview accounts?</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ETL processes are rendered on the lineage graph with what type of edges?</a:t>
            </a:r>
          </a:p>
          <a:p>
            <a:pPr lvl="1"/>
            <a:r>
              <a:rPr lang="en-GB" sz="1600" b="0" i="0" dirty="0">
                <a:solidFill>
                  <a:schemeClr val="bg1"/>
                </a:solidFill>
                <a:effectLst/>
                <a:latin typeface="-apple-system"/>
              </a:rPr>
              <a:t>A ) Squared edges</a:t>
            </a:r>
          </a:p>
          <a:p>
            <a:pPr lvl="1"/>
            <a:r>
              <a:rPr lang="en-GB" sz="1600" dirty="0">
                <a:highlight>
                  <a:srgbClr val="00FF00"/>
                </a:highlight>
                <a:latin typeface="-apple-system"/>
              </a:rPr>
              <a:t>B ) Rounded edges</a:t>
            </a:r>
          </a:p>
        </p:txBody>
      </p:sp>
      <p:sp>
        <p:nvSpPr>
          <p:cNvPr id="3" name="Rectangle 2">
            <a:extLst>
              <a:ext uri="{FF2B5EF4-FFF2-40B4-BE49-F238E27FC236}">
                <a16:creationId xmlns:a16="http://schemas.microsoft.com/office/drawing/2014/main" id="{0D32D7D3-BD47-4A45-96B4-A2B75E412659}"/>
              </a:ext>
            </a:extLst>
          </p:cNvPr>
          <p:cNvSpPr/>
          <p:nvPr/>
        </p:nvSpPr>
        <p:spPr>
          <a:xfrm>
            <a:off x="4895088" y="185623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Microsoft Purview can register/connect to multiple Azure Data Factory accounts. See How to connect </a:t>
            </a:r>
            <a:r>
              <a:rPr lang="en-GB" sz="1050" dirty="0">
                <a:solidFill>
                  <a:schemeClr val="tx1"/>
                </a:solidFill>
                <a:hlinkClick r:id="rId3"/>
              </a:rPr>
              <a:t>Azure Data Factory and Microsoft Purview</a:t>
            </a:r>
            <a:r>
              <a:rPr lang="en-GB" sz="1050" dirty="0">
                <a:solidFill>
                  <a:schemeClr val="tx1"/>
                </a:solidFill>
              </a:rPr>
              <a:t> for more information.</a:t>
            </a:r>
          </a:p>
        </p:txBody>
      </p:sp>
      <p:sp>
        <p:nvSpPr>
          <p:cNvPr id="7" name="Rectangle 6">
            <a:extLst>
              <a:ext uri="{FF2B5EF4-FFF2-40B4-BE49-F238E27FC236}">
                <a16:creationId xmlns:a16="http://schemas.microsoft.com/office/drawing/2014/main" id="{F64DA400-BBDB-4512-9CE3-D8100AF0BC5E}"/>
              </a:ext>
            </a:extLst>
          </p:cNvPr>
          <p:cNvSpPr/>
          <p:nvPr/>
        </p:nvSpPr>
        <p:spPr>
          <a:xfrm>
            <a:off x="4895088" y="2777537"/>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The reverse is NOT true. Azure Data Factory can only connect to ONE Microsoft Purview account. This can be validated by navigating to Azure Data Factory Studio &gt; Manage &gt; Microsoft Purview.</a:t>
            </a:r>
          </a:p>
        </p:txBody>
      </p:sp>
      <p:sp>
        <p:nvSpPr>
          <p:cNvPr id="9" name="Rectangle 8">
            <a:extLst>
              <a:ext uri="{FF2B5EF4-FFF2-40B4-BE49-F238E27FC236}">
                <a16:creationId xmlns:a16="http://schemas.microsoft.com/office/drawing/2014/main" id="{1FBEB4F1-26A5-4DA5-B37B-B9F594CCC43D}"/>
              </a:ext>
            </a:extLst>
          </p:cNvPr>
          <p:cNvSpPr/>
          <p:nvPr/>
        </p:nvSpPr>
        <p:spPr>
          <a:xfrm>
            <a:off x="4895088" y="3807761"/>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looking at an existing lineage graph in Microsoft Purview. ETL processes are rendered with rounded edges.</a:t>
            </a:r>
          </a:p>
        </p:txBody>
      </p:sp>
    </p:spTree>
    <p:extLst>
      <p:ext uri="{BB962C8B-B14F-4D97-AF65-F5344CB8AC3E}">
        <p14:creationId xmlns:p14="http://schemas.microsoft.com/office/powerpoint/2010/main" val="1266827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#7</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293209"/>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Which report would show the number of assets?</a:t>
            </a:r>
          </a:p>
          <a:p>
            <a:pPr lvl="1"/>
            <a:r>
              <a:rPr lang="en-GB" sz="1600" dirty="0">
                <a:highlight>
                  <a:srgbClr val="00FF00"/>
                </a:highlight>
                <a:latin typeface="-apple-system"/>
              </a:rPr>
              <a:t>A ) Assets</a:t>
            </a:r>
          </a:p>
          <a:p>
            <a:pPr lvl="1"/>
            <a:r>
              <a:rPr lang="en-GB" sz="1600" b="0" i="0" dirty="0">
                <a:solidFill>
                  <a:schemeClr val="bg1"/>
                </a:solidFill>
                <a:effectLst/>
                <a:latin typeface="-apple-system"/>
              </a:rPr>
              <a:t>B ) Sensitivity labels</a:t>
            </a:r>
          </a:p>
          <a:p>
            <a:pPr lvl="1"/>
            <a:r>
              <a:rPr lang="en-GB" sz="1600" b="0" i="0" dirty="0">
                <a:solidFill>
                  <a:schemeClr val="bg1"/>
                </a:solidFill>
                <a:effectLst/>
                <a:latin typeface="-apple-system"/>
              </a:rPr>
              <a:t>C ) Classification</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A glossary term that does not have a steward (i.e. an assigned contact), is shown as an incomplete term.</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An asset has been tagged as highly confidential. Which type of tag is this?</a:t>
            </a:r>
          </a:p>
          <a:p>
            <a:pPr lvl="1"/>
            <a:r>
              <a:rPr lang="en-GB" sz="1600" b="0" i="0" dirty="0">
                <a:solidFill>
                  <a:schemeClr val="bg1"/>
                </a:solidFill>
                <a:effectLst/>
                <a:latin typeface="-apple-system"/>
              </a:rPr>
              <a:t>A ) Classification</a:t>
            </a:r>
          </a:p>
          <a:p>
            <a:pPr lvl="1"/>
            <a:r>
              <a:rPr lang="en-GB" sz="1600" b="0" i="0" dirty="0">
                <a:solidFill>
                  <a:schemeClr val="bg1"/>
                </a:solidFill>
                <a:effectLst/>
                <a:latin typeface="-apple-system"/>
              </a:rPr>
              <a:t>B ) Category</a:t>
            </a:r>
          </a:p>
          <a:p>
            <a:pPr lvl="1"/>
            <a:r>
              <a:rPr lang="en-GB" sz="1600" dirty="0">
                <a:highlight>
                  <a:srgbClr val="00FF00"/>
                </a:highlight>
                <a:latin typeface="-apple-system"/>
              </a:rPr>
              <a:t>C ) Sensitivity Label</a:t>
            </a:r>
          </a:p>
        </p:txBody>
      </p:sp>
      <p:sp>
        <p:nvSpPr>
          <p:cNvPr id="3" name="Rectangle 2">
            <a:extLst>
              <a:ext uri="{FF2B5EF4-FFF2-40B4-BE49-F238E27FC236}">
                <a16:creationId xmlns:a16="http://schemas.microsoft.com/office/drawing/2014/main" id="{11E10CD7-09CF-458B-890C-CC2885694E00}"/>
              </a:ext>
            </a:extLst>
          </p:cNvPr>
          <p:cNvSpPr/>
          <p:nvPr/>
        </p:nvSpPr>
        <p:spPr>
          <a:xfrm>
            <a:off x="4593336" y="1860089"/>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Assets. This is one of the main KPI tiles at the top.</a:t>
            </a:r>
          </a:p>
        </p:txBody>
      </p:sp>
      <p:sp>
        <p:nvSpPr>
          <p:cNvPr id="7" name="Rectangle 6">
            <a:extLst>
              <a:ext uri="{FF2B5EF4-FFF2-40B4-BE49-F238E27FC236}">
                <a16:creationId xmlns:a16="http://schemas.microsoft.com/office/drawing/2014/main" id="{A289CC94-5A00-4D94-ADEF-A9198D7F7766}"/>
              </a:ext>
            </a:extLst>
          </p:cNvPr>
          <p:cNvSpPr/>
          <p:nvPr/>
        </p:nvSpPr>
        <p:spPr>
          <a:xfrm>
            <a:off x="4593336" y="3044112"/>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Glossary and looking at the “Incomplete terms” graph.</a:t>
            </a:r>
          </a:p>
        </p:txBody>
      </p:sp>
      <p:sp>
        <p:nvSpPr>
          <p:cNvPr id="9" name="Rectangle 8">
            <a:extLst>
              <a:ext uri="{FF2B5EF4-FFF2-40B4-BE49-F238E27FC236}">
                <a16:creationId xmlns:a16="http://schemas.microsoft.com/office/drawing/2014/main" id="{337330EF-2981-457D-84F7-3E9E6B1B171C}"/>
              </a:ext>
            </a:extLst>
          </p:cNvPr>
          <p:cNvSpPr/>
          <p:nvPr/>
        </p:nvSpPr>
        <p:spPr>
          <a:xfrm>
            <a:off x="4593336" y="4228135"/>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Sensitivity Labels is one of the benefits of integrating Microsoft Purview with Microsoft 365. While beyond the scope of the workshop, this is called out as part of the additional context provided in Module 7.</a:t>
            </a:r>
          </a:p>
        </p:txBody>
      </p:sp>
    </p:spTree>
    <p:extLst>
      <p:ext uri="{BB962C8B-B14F-4D97-AF65-F5344CB8AC3E}">
        <p14:creationId xmlns:p14="http://schemas.microsoft.com/office/powerpoint/2010/main" val="42048159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#8</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539430"/>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Which built-in role is needed to provide users access to view monitoring data?</a:t>
            </a:r>
          </a:p>
          <a:p>
            <a:pPr lvl="1"/>
            <a:r>
              <a:rPr lang="en-GB" sz="1600" b="0" i="0" dirty="0">
                <a:solidFill>
                  <a:schemeClr val="bg1"/>
                </a:solidFill>
                <a:effectLst/>
                <a:latin typeface="-apple-system"/>
              </a:rPr>
              <a:t>A ) Purview Data Reader</a:t>
            </a:r>
          </a:p>
          <a:p>
            <a:pPr lvl="1"/>
            <a:r>
              <a:rPr lang="en-GB" sz="1600" b="0" i="0" dirty="0">
                <a:solidFill>
                  <a:schemeClr val="bg1"/>
                </a:solidFill>
                <a:effectLst/>
                <a:latin typeface="-apple-system"/>
              </a:rPr>
              <a:t>B ) Metrics Reader</a:t>
            </a:r>
          </a:p>
          <a:p>
            <a:pPr lvl="1"/>
            <a:r>
              <a:rPr lang="en-GB" sz="1600" dirty="0">
                <a:highlight>
                  <a:srgbClr val="00FF00"/>
                </a:highlight>
                <a:latin typeface="-apple-system"/>
              </a:rPr>
              <a:t>C ) Monitoring Reader</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Which of the following is not available as an Microsoft Purview metric?</a:t>
            </a:r>
          </a:p>
          <a:p>
            <a:pPr lvl="1"/>
            <a:r>
              <a:rPr lang="en-GB" sz="1600" b="0" i="0" dirty="0">
                <a:solidFill>
                  <a:schemeClr val="bg1"/>
                </a:solidFill>
                <a:effectLst/>
                <a:latin typeface="-apple-system"/>
              </a:rPr>
              <a:t>A ) ScanCompleted</a:t>
            </a:r>
          </a:p>
          <a:p>
            <a:pPr lvl="1"/>
            <a:r>
              <a:rPr lang="en-GB" sz="1600" dirty="0">
                <a:highlight>
                  <a:srgbClr val="00FF00"/>
                </a:highlight>
                <a:latin typeface="-apple-system"/>
              </a:rPr>
              <a:t>B ) ScanDuration</a:t>
            </a:r>
          </a:p>
          <a:p>
            <a:pPr lvl="1"/>
            <a:r>
              <a:rPr lang="en-GB" sz="1600" b="0" i="0" dirty="0">
                <a:solidFill>
                  <a:schemeClr val="bg1"/>
                </a:solidFill>
                <a:effectLst/>
                <a:latin typeface="-apple-system"/>
              </a:rPr>
              <a:t>C ) ScanTimeTaken</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The ScanStatusLogEvent schema contains an attribute that indicates the total run time. What is the name of this attribute?</a:t>
            </a:r>
          </a:p>
          <a:p>
            <a:pPr lvl="1"/>
            <a:r>
              <a:rPr lang="en-GB" sz="1600" b="0" i="0" dirty="0">
                <a:solidFill>
                  <a:schemeClr val="bg1"/>
                </a:solidFill>
                <a:effectLst/>
                <a:latin typeface="-apple-system"/>
              </a:rPr>
              <a:t>A ) scanTotalRunTime</a:t>
            </a:r>
          </a:p>
          <a:p>
            <a:pPr lvl="1"/>
            <a:r>
              <a:rPr lang="en-GB" sz="1600" dirty="0">
                <a:highlight>
                  <a:srgbClr val="00FF00"/>
                </a:highlight>
                <a:latin typeface="-apple-system"/>
              </a:rPr>
              <a:t>B ) scanTotalRunTimeInSeconds</a:t>
            </a:r>
          </a:p>
          <a:p>
            <a:pPr lvl="1"/>
            <a:r>
              <a:rPr lang="en-GB" sz="1600" b="0" i="0" dirty="0">
                <a:solidFill>
                  <a:schemeClr val="bg1"/>
                </a:solidFill>
                <a:effectLst/>
                <a:latin typeface="-apple-system"/>
              </a:rPr>
              <a:t>C ) scanTotalDuration</a:t>
            </a:r>
          </a:p>
        </p:txBody>
      </p:sp>
      <p:sp>
        <p:nvSpPr>
          <p:cNvPr id="3" name="Rectangle 2">
            <a:extLst>
              <a:ext uri="{FF2B5EF4-FFF2-40B4-BE49-F238E27FC236}">
                <a16:creationId xmlns:a16="http://schemas.microsoft.com/office/drawing/2014/main" id="{655F9C70-14BD-48E8-8C8A-6361288DB0CD}"/>
              </a:ext>
            </a:extLst>
          </p:cNvPr>
          <p:cNvSpPr/>
          <p:nvPr/>
        </p:nvSpPr>
        <p:spPr>
          <a:xfrm>
            <a:off x="4602480" y="191940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Glossary and looking at the “Incomplete terms” graph.</a:t>
            </a:r>
          </a:p>
        </p:txBody>
      </p:sp>
      <p:sp>
        <p:nvSpPr>
          <p:cNvPr id="7" name="Rectangle 6">
            <a:extLst>
              <a:ext uri="{FF2B5EF4-FFF2-40B4-BE49-F238E27FC236}">
                <a16:creationId xmlns:a16="http://schemas.microsoft.com/office/drawing/2014/main" id="{4E8913B5-C06D-4DC4-805E-758E340DD243}"/>
              </a:ext>
            </a:extLst>
          </p:cNvPr>
          <p:cNvSpPr/>
          <p:nvPr/>
        </p:nvSpPr>
        <p:spPr>
          <a:xfrm>
            <a:off x="4602480" y="315468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Glossary and looking at the “Incomplete terms” graph.</a:t>
            </a:r>
          </a:p>
        </p:txBody>
      </p:sp>
      <p:sp>
        <p:nvSpPr>
          <p:cNvPr id="9" name="Rectangle 8">
            <a:extLst>
              <a:ext uri="{FF2B5EF4-FFF2-40B4-BE49-F238E27FC236}">
                <a16:creationId xmlns:a16="http://schemas.microsoft.com/office/drawing/2014/main" id="{1E7870BA-9E2E-43C0-8DC6-05FAFF85CF98}"/>
              </a:ext>
            </a:extLst>
          </p:cNvPr>
          <p:cNvSpPr/>
          <p:nvPr/>
        </p:nvSpPr>
        <p:spPr>
          <a:xfrm>
            <a:off x="4602480" y="4389960"/>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by navigating to Insights &gt; Glossary and looking at the “Incomplete terms” graph.</a:t>
            </a:r>
          </a:p>
        </p:txBody>
      </p:sp>
    </p:spTree>
    <p:extLst>
      <p:ext uri="{BB962C8B-B14F-4D97-AF65-F5344CB8AC3E}">
        <p14:creationId xmlns:p14="http://schemas.microsoft.com/office/powerpoint/2010/main" val="2982018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#9</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293209"/>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Connecting a Synapse workspace to Microsoft Purview enables you to discover data assets that live outside of the Azure Synapse Analytics workspace?</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A single Synapse Analytics workspace can connect to multiple Microsoft Purview accounts?</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Once Synapse Analytics is connected to an Microsoft Purview account, users can quickly generate a new linked service or integration dataset via the action buttons (for supported file types)?</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p:txBody>
      </p:sp>
      <p:sp>
        <p:nvSpPr>
          <p:cNvPr id="3" name="Rectangle 2">
            <a:extLst>
              <a:ext uri="{FF2B5EF4-FFF2-40B4-BE49-F238E27FC236}">
                <a16:creationId xmlns:a16="http://schemas.microsoft.com/office/drawing/2014/main" id="{CDE52DC0-A5C9-48DC-A190-8686320A6266}"/>
              </a:ext>
            </a:extLst>
          </p:cNvPr>
          <p:cNvSpPr/>
          <p:nvPr/>
        </p:nvSpPr>
        <p:spPr>
          <a:xfrm>
            <a:off x="5004816" y="191193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can be validated upon completion of module 9 which results in the Purview search experience being surfaced from within Synapse Studio, extending Synapse’s search scope beyond the workspace.</a:t>
            </a:r>
          </a:p>
        </p:txBody>
      </p:sp>
      <p:sp>
        <p:nvSpPr>
          <p:cNvPr id="7" name="Rectangle 6">
            <a:extLst>
              <a:ext uri="{FF2B5EF4-FFF2-40B4-BE49-F238E27FC236}">
                <a16:creationId xmlns:a16="http://schemas.microsoft.com/office/drawing/2014/main" id="{9149BF27-FA69-4231-99F6-3509F31FCDA1}"/>
              </a:ext>
            </a:extLst>
          </p:cNvPr>
          <p:cNvSpPr/>
          <p:nvPr/>
        </p:nvSpPr>
        <p:spPr>
          <a:xfrm>
            <a:off x="5004816" y="307003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Similar to Azure Data Factory, Synapse can only connect to ONE Microsoft Purview account. This can be validated by navigating to Synapse Studio &gt; Manage &gt; Microsoft Purview.</a:t>
            </a:r>
          </a:p>
        </p:txBody>
      </p:sp>
      <p:sp>
        <p:nvSpPr>
          <p:cNvPr id="9" name="Rectangle 8">
            <a:extLst>
              <a:ext uri="{FF2B5EF4-FFF2-40B4-BE49-F238E27FC236}">
                <a16:creationId xmlns:a16="http://schemas.microsoft.com/office/drawing/2014/main" id="{82F2D1EB-C850-4045-A060-00E4BFF4AF67}"/>
              </a:ext>
            </a:extLst>
          </p:cNvPr>
          <p:cNvSpPr/>
          <p:nvPr/>
        </p:nvSpPr>
        <p:spPr>
          <a:xfrm>
            <a:off x="5004816" y="422813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Yes, this can be validated by searching for a Purview asset from within Synapse workspace (e.g. a parquet file), there are Synapse specific capabilities that do not appear in vanilla Microsoft Purview Governance Portal.</a:t>
            </a:r>
          </a:p>
        </p:txBody>
      </p:sp>
    </p:spTree>
    <p:extLst>
      <p:ext uri="{BB962C8B-B14F-4D97-AF65-F5344CB8AC3E}">
        <p14:creationId xmlns:p14="http://schemas.microsoft.com/office/powerpoint/2010/main" val="35770535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50E6FF"/>
                </a:solidFill>
                <a:latin typeface="Segoe UI Semibold"/>
                <a:cs typeface="Segoe UI Semibold"/>
              </a:rPr>
              <a:t>Knowledge Check #10</a:t>
            </a:r>
          </a:p>
        </p:txBody>
      </p:sp>
      <p:sp>
        <p:nvSpPr>
          <p:cNvPr id="2" name="TextBox 1">
            <a:extLst>
              <a:ext uri="{FF2B5EF4-FFF2-40B4-BE49-F238E27FC236}">
                <a16:creationId xmlns:a16="http://schemas.microsoft.com/office/drawing/2014/main" id="{1144AC5B-47A9-419E-BBFA-05D7FF4529AF}"/>
              </a:ext>
            </a:extLst>
          </p:cNvPr>
          <p:cNvSpPr txBox="1"/>
          <p:nvPr/>
        </p:nvSpPr>
        <p:spPr>
          <a:xfrm>
            <a:off x="559837" y="1483567"/>
            <a:ext cx="11196734" cy="3046988"/>
          </a:xfrm>
          <a:prstGeom prst="rect">
            <a:avLst/>
          </a:prstGeom>
          <a:noFill/>
        </p:spPr>
        <p:txBody>
          <a:bodyPr wrap="square" rtlCol="0">
            <a:spAutoFit/>
          </a:bodyPr>
          <a:lstStyle/>
          <a:p>
            <a:pPr marL="342900" indent="-342900" algn="l">
              <a:buFont typeface="+mj-lt"/>
              <a:buAutoNum type="arabicPeriod"/>
            </a:pPr>
            <a:r>
              <a:rPr lang="en-GB" sz="1600" b="0" i="0" dirty="0">
                <a:solidFill>
                  <a:schemeClr val="bg1"/>
                </a:solidFill>
                <a:effectLst/>
                <a:latin typeface="-apple-system"/>
              </a:rPr>
              <a:t>The Microsoft Purview API is largely based on which open-source project?</a:t>
            </a:r>
          </a:p>
          <a:p>
            <a:pPr lvl="1"/>
            <a:r>
              <a:rPr lang="en-GB" sz="1600" b="0" i="0" dirty="0">
                <a:solidFill>
                  <a:schemeClr val="bg1"/>
                </a:solidFill>
                <a:effectLst/>
                <a:latin typeface="-apple-system"/>
              </a:rPr>
              <a:t>A ) Apache Maven</a:t>
            </a:r>
          </a:p>
          <a:p>
            <a:pPr lvl="1"/>
            <a:r>
              <a:rPr lang="en-GB" sz="1600" b="0" i="0" dirty="0">
                <a:solidFill>
                  <a:schemeClr val="bg1"/>
                </a:solidFill>
                <a:effectLst/>
                <a:latin typeface="-apple-system"/>
              </a:rPr>
              <a:t>B ) Apache Spark</a:t>
            </a:r>
          </a:p>
          <a:p>
            <a:pPr lvl="1"/>
            <a:r>
              <a:rPr lang="en-GB" sz="1600" dirty="0">
                <a:highlight>
                  <a:srgbClr val="00FF00"/>
                </a:highlight>
                <a:latin typeface="-apple-system"/>
              </a:rPr>
              <a:t>C ) Apache Atlas</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The Microsoft Purview API only works with Python.</a:t>
            </a:r>
          </a:p>
          <a:p>
            <a:pPr lvl="1"/>
            <a:r>
              <a:rPr lang="en-GB" sz="1600" b="0" i="0" dirty="0">
                <a:solidFill>
                  <a:schemeClr val="bg1"/>
                </a:solidFill>
                <a:effectLst/>
                <a:latin typeface="-apple-system"/>
              </a:rPr>
              <a:t>A ) True</a:t>
            </a:r>
          </a:p>
          <a:p>
            <a:pPr lvl="1"/>
            <a:r>
              <a:rPr lang="en-GB" sz="1600" dirty="0">
                <a:highlight>
                  <a:srgbClr val="00FF00"/>
                </a:highlight>
                <a:latin typeface="-apple-system"/>
              </a:rPr>
              <a:t>B ) False</a:t>
            </a:r>
          </a:p>
          <a:p>
            <a:pPr marL="342900" indent="-342900" algn="l">
              <a:buFont typeface="+mj-lt"/>
              <a:buAutoNum type="arabicPeriod"/>
            </a:pPr>
            <a:endParaRPr lang="en-GB" sz="1600" b="0" i="0" dirty="0">
              <a:solidFill>
                <a:schemeClr val="bg1"/>
              </a:solidFill>
              <a:effectLst/>
              <a:latin typeface="-apple-system"/>
            </a:endParaRPr>
          </a:p>
          <a:p>
            <a:pPr marL="342900" indent="-342900" algn="l">
              <a:buFont typeface="+mj-lt"/>
              <a:buAutoNum type="arabicPeriod"/>
            </a:pPr>
            <a:r>
              <a:rPr lang="en-GB" sz="1600" b="0" i="0" dirty="0">
                <a:solidFill>
                  <a:schemeClr val="bg1"/>
                </a:solidFill>
                <a:effectLst/>
                <a:latin typeface="-apple-system"/>
              </a:rPr>
              <a:t>The Microsoft Purview API can be used to create custom lineage between data processes and data assets.</a:t>
            </a:r>
          </a:p>
          <a:p>
            <a:pPr lvl="1"/>
            <a:r>
              <a:rPr lang="en-GB" sz="1600" dirty="0">
                <a:highlight>
                  <a:srgbClr val="00FF00"/>
                </a:highlight>
                <a:latin typeface="-apple-system"/>
              </a:rPr>
              <a:t>A ) True</a:t>
            </a:r>
          </a:p>
          <a:p>
            <a:pPr lvl="1"/>
            <a:r>
              <a:rPr lang="en-GB" sz="1600" b="0" i="0" dirty="0">
                <a:solidFill>
                  <a:schemeClr val="bg1"/>
                </a:solidFill>
                <a:effectLst/>
                <a:latin typeface="-apple-system"/>
              </a:rPr>
              <a:t>B ) False</a:t>
            </a:r>
          </a:p>
        </p:txBody>
      </p:sp>
      <p:sp>
        <p:nvSpPr>
          <p:cNvPr id="3" name="Rectangle 2">
            <a:extLst>
              <a:ext uri="{FF2B5EF4-FFF2-40B4-BE49-F238E27FC236}">
                <a16:creationId xmlns:a16="http://schemas.microsoft.com/office/drawing/2014/main" id="{B408CFB1-D03C-4764-816B-2A1BF5221C53}"/>
              </a:ext>
            </a:extLst>
          </p:cNvPr>
          <p:cNvSpPr/>
          <p:nvPr/>
        </p:nvSpPr>
        <p:spPr>
          <a:xfrm>
            <a:off x="5004816" y="4228136"/>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Yes, this is one of the scenarios that is made possible via the API and is stated as one of the possible scenarios in Module 10.</a:t>
            </a:r>
          </a:p>
        </p:txBody>
      </p:sp>
      <p:sp>
        <p:nvSpPr>
          <p:cNvPr id="7" name="Rectangle 6">
            <a:extLst>
              <a:ext uri="{FF2B5EF4-FFF2-40B4-BE49-F238E27FC236}">
                <a16:creationId xmlns:a16="http://schemas.microsoft.com/office/drawing/2014/main" id="{512B72A1-495E-4424-A689-AEC597498CC5}"/>
              </a:ext>
            </a:extLst>
          </p:cNvPr>
          <p:cNvSpPr/>
          <p:nvPr/>
        </p:nvSpPr>
        <p:spPr>
          <a:xfrm>
            <a:off x="5004816" y="3080898"/>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This is False because the Microsoft Purview surfaces a REST API which can be invoked by ANY language that can make HTTP requests.</a:t>
            </a:r>
          </a:p>
        </p:txBody>
      </p:sp>
      <p:sp>
        <p:nvSpPr>
          <p:cNvPr id="9" name="Rectangle 8">
            <a:extLst>
              <a:ext uri="{FF2B5EF4-FFF2-40B4-BE49-F238E27FC236}">
                <a16:creationId xmlns:a16="http://schemas.microsoft.com/office/drawing/2014/main" id="{275DF38B-4073-4D3B-93AD-86D1A1B77821}"/>
              </a:ext>
            </a:extLst>
          </p:cNvPr>
          <p:cNvSpPr/>
          <p:nvPr/>
        </p:nvSpPr>
        <p:spPr>
          <a:xfrm>
            <a:off x="5004816" y="1928824"/>
            <a:ext cx="6220968" cy="548640"/>
          </a:xfrm>
          <a:prstGeom prst="rect">
            <a:avLst/>
          </a:prstGeom>
          <a:solidFill>
            <a:schemeClr val="accent4">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050" dirty="0">
                <a:solidFill>
                  <a:schemeClr val="tx1"/>
                </a:solidFill>
              </a:rPr>
              <a:t>Apache Atlas is the open source software which Microsoft Purview (specifically the </a:t>
            </a:r>
            <a:r>
              <a:rPr lang="en-GB" sz="1050" dirty="0" err="1">
                <a:solidFill>
                  <a:schemeClr val="tx1"/>
                </a:solidFill>
              </a:rPr>
              <a:t>catalog</a:t>
            </a:r>
            <a:r>
              <a:rPr lang="en-GB" sz="1050" dirty="0">
                <a:solidFill>
                  <a:schemeClr val="tx1"/>
                </a:solidFill>
              </a:rPr>
              <a:t> functionality) is based on. This can be validated by navigating to the Azure Portal &gt; Purview Account &gt; Properties &gt; Atlas Endpoint.</a:t>
            </a:r>
          </a:p>
        </p:txBody>
      </p:sp>
    </p:spTree>
    <p:extLst>
      <p:ext uri="{BB962C8B-B14F-4D97-AF65-F5344CB8AC3E}">
        <p14:creationId xmlns:p14="http://schemas.microsoft.com/office/powerpoint/2010/main" val="3212457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6913123" cy="891070"/>
          </a:xfrm>
        </p:spPr>
        <p:txBody>
          <a:bodyPr anchor="ctr"/>
          <a:lstStyle/>
          <a:p>
            <a:r>
              <a:rPr lang="en-US" sz="4400" dirty="0">
                <a:solidFill>
                  <a:srgbClr val="0070C0"/>
                </a:solidFill>
                <a:latin typeface="Segoe UI Semibold"/>
                <a:cs typeface="Segoe UI Semibold"/>
              </a:rPr>
              <a:t>Timings</a:t>
            </a:r>
          </a:p>
        </p:txBody>
      </p:sp>
      <p:sp>
        <p:nvSpPr>
          <p:cNvPr id="2" name="Rectangle 1">
            <a:extLst>
              <a:ext uri="{FF2B5EF4-FFF2-40B4-BE49-F238E27FC236}">
                <a16:creationId xmlns:a16="http://schemas.microsoft.com/office/drawing/2014/main" id="{9854877E-6A44-D31E-004B-0860FD7124D8}"/>
              </a:ext>
            </a:extLst>
          </p:cNvPr>
          <p:cNvSpPr/>
          <p:nvPr/>
        </p:nvSpPr>
        <p:spPr>
          <a:xfrm>
            <a:off x="8910520" y="1540546"/>
            <a:ext cx="2733675" cy="35552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sz="1100" dirty="0">
                <a:solidFill>
                  <a:schemeClr val="tx1"/>
                </a:solidFill>
              </a:rPr>
              <a:t>Main</a:t>
            </a:r>
          </a:p>
        </p:txBody>
      </p:sp>
      <p:sp>
        <p:nvSpPr>
          <p:cNvPr id="8" name="Rectangle 7">
            <a:extLst>
              <a:ext uri="{FF2B5EF4-FFF2-40B4-BE49-F238E27FC236}">
                <a16:creationId xmlns:a16="http://schemas.microsoft.com/office/drawing/2014/main" id="{841C3264-5BAD-4C55-B76D-1D6C60A65EC9}"/>
              </a:ext>
            </a:extLst>
          </p:cNvPr>
          <p:cNvSpPr/>
          <p:nvPr/>
        </p:nvSpPr>
        <p:spPr>
          <a:xfrm>
            <a:off x="891052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sz="1100" dirty="0"/>
              <a:t>Room 1</a:t>
            </a:r>
          </a:p>
        </p:txBody>
      </p:sp>
      <p:sp>
        <p:nvSpPr>
          <p:cNvPr id="9" name="Rectangle 8">
            <a:extLst>
              <a:ext uri="{FF2B5EF4-FFF2-40B4-BE49-F238E27FC236}">
                <a16:creationId xmlns:a16="http://schemas.microsoft.com/office/drawing/2014/main" id="{C40CBAC7-85CB-4360-AFCC-1512540E2E59}"/>
              </a:ext>
            </a:extLst>
          </p:cNvPr>
          <p:cNvSpPr/>
          <p:nvPr/>
        </p:nvSpPr>
        <p:spPr>
          <a:xfrm>
            <a:off x="939058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2</a:t>
            </a:r>
          </a:p>
          <a:p>
            <a:pPr algn="ctr"/>
            <a:endParaRPr lang="en-GB" dirty="0"/>
          </a:p>
        </p:txBody>
      </p:sp>
      <p:sp>
        <p:nvSpPr>
          <p:cNvPr id="10" name="Rectangle 9">
            <a:extLst>
              <a:ext uri="{FF2B5EF4-FFF2-40B4-BE49-F238E27FC236}">
                <a16:creationId xmlns:a16="http://schemas.microsoft.com/office/drawing/2014/main" id="{C2D3670B-8A5A-469E-BB29-4406B0C4DC3C}"/>
              </a:ext>
            </a:extLst>
          </p:cNvPr>
          <p:cNvSpPr/>
          <p:nvPr/>
        </p:nvSpPr>
        <p:spPr>
          <a:xfrm>
            <a:off x="987064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3</a:t>
            </a:r>
          </a:p>
          <a:p>
            <a:pPr algn="ctr"/>
            <a:endParaRPr lang="en-GB" dirty="0"/>
          </a:p>
        </p:txBody>
      </p:sp>
      <p:sp>
        <p:nvSpPr>
          <p:cNvPr id="11" name="Rectangle 10">
            <a:extLst>
              <a:ext uri="{FF2B5EF4-FFF2-40B4-BE49-F238E27FC236}">
                <a16:creationId xmlns:a16="http://schemas.microsoft.com/office/drawing/2014/main" id="{0A90E143-F73E-4A68-9A25-CC923F0B5240}"/>
              </a:ext>
            </a:extLst>
          </p:cNvPr>
          <p:cNvSpPr/>
          <p:nvPr/>
        </p:nvSpPr>
        <p:spPr>
          <a:xfrm>
            <a:off x="1035070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4</a:t>
            </a:r>
          </a:p>
          <a:p>
            <a:pPr algn="ctr"/>
            <a:endParaRPr lang="en-GB" dirty="0"/>
          </a:p>
        </p:txBody>
      </p:sp>
      <p:sp>
        <p:nvSpPr>
          <p:cNvPr id="12" name="Rectangle 11">
            <a:extLst>
              <a:ext uri="{FF2B5EF4-FFF2-40B4-BE49-F238E27FC236}">
                <a16:creationId xmlns:a16="http://schemas.microsoft.com/office/drawing/2014/main" id="{A99A1677-D55C-44F4-AE3B-B3ED40D3BE95}"/>
              </a:ext>
            </a:extLst>
          </p:cNvPr>
          <p:cNvSpPr/>
          <p:nvPr/>
        </p:nvSpPr>
        <p:spPr>
          <a:xfrm>
            <a:off x="1083076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5</a:t>
            </a:r>
          </a:p>
          <a:p>
            <a:pPr algn="ctr"/>
            <a:endParaRPr lang="en-GB" dirty="0"/>
          </a:p>
        </p:txBody>
      </p:sp>
      <p:sp>
        <p:nvSpPr>
          <p:cNvPr id="13" name="Rectangle 12">
            <a:extLst>
              <a:ext uri="{FF2B5EF4-FFF2-40B4-BE49-F238E27FC236}">
                <a16:creationId xmlns:a16="http://schemas.microsoft.com/office/drawing/2014/main" id="{DDF0ACB0-3AEF-4018-AA1A-1AF21A2E403E}"/>
              </a:ext>
            </a:extLst>
          </p:cNvPr>
          <p:cNvSpPr/>
          <p:nvPr/>
        </p:nvSpPr>
        <p:spPr>
          <a:xfrm>
            <a:off x="11310822" y="2260498"/>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N</a:t>
            </a:r>
          </a:p>
        </p:txBody>
      </p:sp>
      <p:pic>
        <p:nvPicPr>
          <p:cNvPr id="28" name="Picture 27">
            <a:extLst>
              <a:ext uri="{FF2B5EF4-FFF2-40B4-BE49-F238E27FC236}">
                <a16:creationId xmlns:a16="http://schemas.microsoft.com/office/drawing/2014/main" id="{CA020412-0DEE-BA7A-BB0E-591DC790134F}"/>
              </a:ext>
            </a:extLst>
          </p:cNvPr>
          <p:cNvPicPr>
            <a:picLocks noChangeAspect="1"/>
          </p:cNvPicPr>
          <p:nvPr/>
        </p:nvPicPr>
        <p:blipFill>
          <a:blip r:embed="rId3"/>
          <a:stretch>
            <a:fillRect/>
          </a:stretch>
        </p:blipFill>
        <p:spPr>
          <a:xfrm>
            <a:off x="391059" y="1279448"/>
            <a:ext cx="7992730" cy="5143386"/>
          </a:xfrm>
          <a:prstGeom prst="rect">
            <a:avLst/>
          </a:prstGeom>
        </p:spPr>
      </p:pic>
      <p:cxnSp>
        <p:nvCxnSpPr>
          <p:cNvPr id="60" name="Connector: Curved 59">
            <a:extLst>
              <a:ext uri="{FF2B5EF4-FFF2-40B4-BE49-F238E27FC236}">
                <a16:creationId xmlns:a16="http://schemas.microsoft.com/office/drawing/2014/main" id="{985EB5BC-663B-5A4E-E796-2C4F7BCCC6EB}"/>
              </a:ext>
            </a:extLst>
          </p:cNvPr>
          <p:cNvCxnSpPr>
            <a:cxnSpLocks/>
            <a:stCxn id="2" idx="2"/>
            <a:endCxn id="8" idx="0"/>
          </p:cNvCxnSpPr>
          <p:nvPr/>
        </p:nvCxnSpPr>
        <p:spPr>
          <a:xfrm rot="5400000">
            <a:off x="9495073" y="1478212"/>
            <a:ext cx="364423" cy="120014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62" name="Connector: Curved 61">
            <a:extLst>
              <a:ext uri="{FF2B5EF4-FFF2-40B4-BE49-F238E27FC236}">
                <a16:creationId xmlns:a16="http://schemas.microsoft.com/office/drawing/2014/main" id="{BB7AE3B9-B1B2-F3EE-0C8D-351215C8512A}"/>
              </a:ext>
            </a:extLst>
          </p:cNvPr>
          <p:cNvCxnSpPr>
            <a:cxnSpLocks/>
            <a:stCxn id="2" idx="2"/>
            <a:endCxn id="9" idx="0"/>
          </p:cNvCxnSpPr>
          <p:nvPr/>
        </p:nvCxnSpPr>
        <p:spPr>
          <a:xfrm rot="5400000">
            <a:off x="9735103" y="1718242"/>
            <a:ext cx="364423" cy="72008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28" name="Connector: Curved 1027">
            <a:extLst>
              <a:ext uri="{FF2B5EF4-FFF2-40B4-BE49-F238E27FC236}">
                <a16:creationId xmlns:a16="http://schemas.microsoft.com/office/drawing/2014/main" id="{7CA65EFC-1A1B-1CC6-4A9F-091379AE2A5C}"/>
              </a:ext>
            </a:extLst>
          </p:cNvPr>
          <p:cNvCxnSpPr>
            <a:cxnSpLocks/>
            <a:stCxn id="2" idx="2"/>
            <a:endCxn id="10" idx="0"/>
          </p:cNvCxnSpPr>
          <p:nvPr/>
        </p:nvCxnSpPr>
        <p:spPr>
          <a:xfrm rot="5400000">
            <a:off x="9975133" y="1958272"/>
            <a:ext cx="364423" cy="24002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32" name="Connector: Curved 1031">
            <a:extLst>
              <a:ext uri="{FF2B5EF4-FFF2-40B4-BE49-F238E27FC236}">
                <a16:creationId xmlns:a16="http://schemas.microsoft.com/office/drawing/2014/main" id="{F670AF5D-D37D-F40D-E6AD-EA215F0853B8}"/>
              </a:ext>
            </a:extLst>
          </p:cNvPr>
          <p:cNvCxnSpPr>
            <a:cxnSpLocks/>
            <a:stCxn id="2" idx="2"/>
            <a:endCxn id="11" idx="0"/>
          </p:cNvCxnSpPr>
          <p:nvPr/>
        </p:nvCxnSpPr>
        <p:spPr>
          <a:xfrm rot="16200000" flipH="1">
            <a:off x="10215163" y="1958270"/>
            <a:ext cx="364423" cy="24003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36" name="Connector: Curved 1035">
            <a:extLst>
              <a:ext uri="{FF2B5EF4-FFF2-40B4-BE49-F238E27FC236}">
                <a16:creationId xmlns:a16="http://schemas.microsoft.com/office/drawing/2014/main" id="{5120CD69-E149-C63E-00F6-DE627FDF6356}"/>
              </a:ext>
            </a:extLst>
          </p:cNvPr>
          <p:cNvCxnSpPr>
            <a:cxnSpLocks/>
            <a:stCxn id="2" idx="2"/>
            <a:endCxn id="12" idx="0"/>
          </p:cNvCxnSpPr>
          <p:nvPr/>
        </p:nvCxnSpPr>
        <p:spPr>
          <a:xfrm rot="16200000" flipH="1">
            <a:off x="10455193" y="1718240"/>
            <a:ext cx="364423" cy="72009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40" name="Connector: Curved 1039">
            <a:extLst>
              <a:ext uri="{FF2B5EF4-FFF2-40B4-BE49-F238E27FC236}">
                <a16:creationId xmlns:a16="http://schemas.microsoft.com/office/drawing/2014/main" id="{AD14C4AF-0B3E-EE99-1380-CACCDBC336D7}"/>
              </a:ext>
            </a:extLst>
          </p:cNvPr>
          <p:cNvCxnSpPr>
            <a:cxnSpLocks/>
            <a:stCxn id="2" idx="2"/>
            <a:endCxn id="13" idx="0"/>
          </p:cNvCxnSpPr>
          <p:nvPr/>
        </p:nvCxnSpPr>
        <p:spPr>
          <a:xfrm rot="16200000" flipH="1">
            <a:off x="10695223" y="1478210"/>
            <a:ext cx="364423" cy="120015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068" name="Rectangle 1067">
            <a:extLst>
              <a:ext uri="{FF2B5EF4-FFF2-40B4-BE49-F238E27FC236}">
                <a16:creationId xmlns:a16="http://schemas.microsoft.com/office/drawing/2014/main" id="{3D5E55B9-372D-1267-A273-38D2CC81BF45}"/>
              </a:ext>
            </a:extLst>
          </p:cNvPr>
          <p:cNvSpPr/>
          <p:nvPr/>
        </p:nvSpPr>
        <p:spPr>
          <a:xfrm>
            <a:off x="8910520" y="3371510"/>
            <a:ext cx="2733675" cy="35552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solidFill>
                  <a:schemeClr val="tx1"/>
                </a:solidFill>
              </a:rPr>
              <a:t>Main</a:t>
            </a:r>
          </a:p>
        </p:txBody>
      </p:sp>
      <p:cxnSp>
        <p:nvCxnSpPr>
          <p:cNvPr id="1070" name="Connector: Curved 1069">
            <a:extLst>
              <a:ext uri="{FF2B5EF4-FFF2-40B4-BE49-F238E27FC236}">
                <a16:creationId xmlns:a16="http://schemas.microsoft.com/office/drawing/2014/main" id="{8ED8828E-7AF6-EF1E-922D-F666653E5B63}"/>
              </a:ext>
            </a:extLst>
          </p:cNvPr>
          <p:cNvCxnSpPr>
            <a:cxnSpLocks/>
            <a:stCxn id="8" idx="2"/>
            <a:endCxn id="1068" idx="0"/>
          </p:cNvCxnSpPr>
          <p:nvPr/>
        </p:nvCxnSpPr>
        <p:spPr>
          <a:xfrm rot="16200000" flipH="1">
            <a:off x="9480080" y="2574231"/>
            <a:ext cx="394409" cy="120014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74" name="Connector: Curved 1073">
            <a:extLst>
              <a:ext uri="{FF2B5EF4-FFF2-40B4-BE49-F238E27FC236}">
                <a16:creationId xmlns:a16="http://schemas.microsoft.com/office/drawing/2014/main" id="{038B225A-7576-B390-3A32-FE5E30EABF67}"/>
              </a:ext>
            </a:extLst>
          </p:cNvPr>
          <p:cNvCxnSpPr>
            <a:cxnSpLocks/>
            <a:stCxn id="9" idx="2"/>
            <a:endCxn id="1068" idx="0"/>
          </p:cNvCxnSpPr>
          <p:nvPr/>
        </p:nvCxnSpPr>
        <p:spPr>
          <a:xfrm rot="16200000" flipH="1">
            <a:off x="9720110" y="2814261"/>
            <a:ext cx="394409" cy="72008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78" name="Connector: Curved 1077">
            <a:extLst>
              <a:ext uri="{FF2B5EF4-FFF2-40B4-BE49-F238E27FC236}">
                <a16:creationId xmlns:a16="http://schemas.microsoft.com/office/drawing/2014/main" id="{E8C3EAA9-4862-B425-4074-33B2624E1DDA}"/>
              </a:ext>
            </a:extLst>
          </p:cNvPr>
          <p:cNvCxnSpPr>
            <a:cxnSpLocks/>
            <a:stCxn id="10" idx="2"/>
            <a:endCxn id="1068" idx="0"/>
          </p:cNvCxnSpPr>
          <p:nvPr/>
        </p:nvCxnSpPr>
        <p:spPr>
          <a:xfrm rot="16200000" flipH="1">
            <a:off x="9960140" y="3054291"/>
            <a:ext cx="394409" cy="24002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82" name="Connector: Curved 1081">
            <a:extLst>
              <a:ext uri="{FF2B5EF4-FFF2-40B4-BE49-F238E27FC236}">
                <a16:creationId xmlns:a16="http://schemas.microsoft.com/office/drawing/2014/main" id="{1B4C08E0-3DB3-1456-F02A-D3CCA668E5D2}"/>
              </a:ext>
            </a:extLst>
          </p:cNvPr>
          <p:cNvCxnSpPr>
            <a:cxnSpLocks/>
            <a:stCxn id="11" idx="2"/>
            <a:endCxn id="1068" idx="0"/>
          </p:cNvCxnSpPr>
          <p:nvPr/>
        </p:nvCxnSpPr>
        <p:spPr>
          <a:xfrm rot="5400000">
            <a:off x="10200170" y="3054289"/>
            <a:ext cx="394409" cy="24003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86" name="Connector: Curved 1085">
            <a:extLst>
              <a:ext uri="{FF2B5EF4-FFF2-40B4-BE49-F238E27FC236}">
                <a16:creationId xmlns:a16="http://schemas.microsoft.com/office/drawing/2014/main" id="{4817845D-9FCC-6E8F-F180-FFD415BC8E50}"/>
              </a:ext>
            </a:extLst>
          </p:cNvPr>
          <p:cNvCxnSpPr>
            <a:cxnSpLocks/>
            <a:stCxn id="12" idx="2"/>
            <a:endCxn id="1068" idx="0"/>
          </p:cNvCxnSpPr>
          <p:nvPr/>
        </p:nvCxnSpPr>
        <p:spPr>
          <a:xfrm rot="5400000">
            <a:off x="10440200" y="2814259"/>
            <a:ext cx="394409" cy="72009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090" name="Connector: Curved 1089">
            <a:extLst>
              <a:ext uri="{FF2B5EF4-FFF2-40B4-BE49-F238E27FC236}">
                <a16:creationId xmlns:a16="http://schemas.microsoft.com/office/drawing/2014/main" id="{B5AC6427-3A55-5D6B-2DC0-C59D5E4F4FAE}"/>
              </a:ext>
            </a:extLst>
          </p:cNvPr>
          <p:cNvCxnSpPr>
            <a:cxnSpLocks/>
            <a:stCxn id="13" idx="2"/>
            <a:endCxn id="1068" idx="0"/>
          </p:cNvCxnSpPr>
          <p:nvPr/>
        </p:nvCxnSpPr>
        <p:spPr>
          <a:xfrm rot="5400000">
            <a:off x="10680230" y="2574229"/>
            <a:ext cx="394409" cy="120015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094" name="Rectangle 1093">
            <a:extLst>
              <a:ext uri="{FF2B5EF4-FFF2-40B4-BE49-F238E27FC236}">
                <a16:creationId xmlns:a16="http://schemas.microsoft.com/office/drawing/2014/main" id="{4A96D4DD-9F6B-D8EF-8756-AF108070016B}"/>
              </a:ext>
            </a:extLst>
          </p:cNvPr>
          <p:cNvSpPr/>
          <p:nvPr/>
        </p:nvSpPr>
        <p:spPr>
          <a:xfrm>
            <a:off x="891052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sz="1100" dirty="0"/>
              <a:t>Room 1</a:t>
            </a:r>
          </a:p>
        </p:txBody>
      </p:sp>
      <p:sp>
        <p:nvSpPr>
          <p:cNvPr id="1096" name="Rectangle 1095">
            <a:extLst>
              <a:ext uri="{FF2B5EF4-FFF2-40B4-BE49-F238E27FC236}">
                <a16:creationId xmlns:a16="http://schemas.microsoft.com/office/drawing/2014/main" id="{CC0830DD-EE24-F640-0111-F5423C3E25BE}"/>
              </a:ext>
            </a:extLst>
          </p:cNvPr>
          <p:cNvSpPr/>
          <p:nvPr/>
        </p:nvSpPr>
        <p:spPr>
          <a:xfrm>
            <a:off x="939058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2</a:t>
            </a:r>
          </a:p>
          <a:p>
            <a:pPr algn="ctr"/>
            <a:endParaRPr lang="en-GB" dirty="0"/>
          </a:p>
        </p:txBody>
      </p:sp>
      <p:sp>
        <p:nvSpPr>
          <p:cNvPr id="1098" name="Rectangle 1097">
            <a:extLst>
              <a:ext uri="{FF2B5EF4-FFF2-40B4-BE49-F238E27FC236}">
                <a16:creationId xmlns:a16="http://schemas.microsoft.com/office/drawing/2014/main" id="{51F4992E-7579-7F15-2453-231BA999C587}"/>
              </a:ext>
            </a:extLst>
          </p:cNvPr>
          <p:cNvSpPr/>
          <p:nvPr/>
        </p:nvSpPr>
        <p:spPr>
          <a:xfrm>
            <a:off x="987064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3</a:t>
            </a:r>
          </a:p>
          <a:p>
            <a:pPr algn="ctr"/>
            <a:endParaRPr lang="en-GB" dirty="0"/>
          </a:p>
        </p:txBody>
      </p:sp>
      <p:sp>
        <p:nvSpPr>
          <p:cNvPr id="1100" name="Rectangle 1099">
            <a:extLst>
              <a:ext uri="{FF2B5EF4-FFF2-40B4-BE49-F238E27FC236}">
                <a16:creationId xmlns:a16="http://schemas.microsoft.com/office/drawing/2014/main" id="{0E3A6D84-BF09-C2A3-7E75-52B7FF9718BF}"/>
              </a:ext>
            </a:extLst>
          </p:cNvPr>
          <p:cNvSpPr/>
          <p:nvPr/>
        </p:nvSpPr>
        <p:spPr>
          <a:xfrm>
            <a:off x="1035070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4</a:t>
            </a:r>
          </a:p>
          <a:p>
            <a:pPr algn="ctr"/>
            <a:endParaRPr lang="en-GB" dirty="0"/>
          </a:p>
        </p:txBody>
      </p:sp>
      <p:sp>
        <p:nvSpPr>
          <p:cNvPr id="1102" name="Rectangle 1101">
            <a:extLst>
              <a:ext uri="{FF2B5EF4-FFF2-40B4-BE49-F238E27FC236}">
                <a16:creationId xmlns:a16="http://schemas.microsoft.com/office/drawing/2014/main" id="{E0FBAFA9-00DB-88F2-B3A1-51AA67EC0175}"/>
              </a:ext>
            </a:extLst>
          </p:cNvPr>
          <p:cNvSpPr/>
          <p:nvPr/>
        </p:nvSpPr>
        <p:spPr>
          <a:xfrm>
            <a:off x="1083076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5</a:t>
            </a:r>
          </a:p>
          <a:p>
            <a:pPr algn="ctr"/>
            <a:endParaRPr lang="en-GB" dirty="0"/>
          </a:p>
        </p:txBody>
      </p:sp>
      <p:sp>
        <p:nvSpPr>
          <p:cNvPr id="1104" name="Rectangle 1103">
            <a:extLst>
              <a:ext uri="{FF2B5EF4-FFF2-40B4-BE49-F238E27FC236}">
                <a16:creationId xmlns:a16="http://schemas.microsoft.com/office/drawing/2014/main" id="{F9580DC3-7ECF-BD12-80D7-CAA4060D0C40}"/>
              </a:ext>
            </a:extLst>
          </p:cNvPr>
          <p:cNvSpPr/>
          <p:nvPr/>
        </p:nvSpPr>
        <p:spPr>
          <a:xfrm>
            <a:off x="11310822" y="4091462"/>
            <a:ext cx="333375" cy="716603"/>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N</a:t>
            </a:r>
          </a:p>
        </p:txBody>
      </p:sp>
      <p:cxnSp>
        <p:nvCxnSpPr>
          <p:cNvPr id="1106" name="Connector: Curved 1105">
            <a:extLst>
              <a:ext uri="{FF2B5EF4-FFF2-40B4-BE49-F238E27FC236}">
                <a16:creationId xmlns:a16="http://schemas.microsoft.com/office/drawing/2014/main" id="{BCB5C43D-1A12-1D72-051C-B09C8B840380}"/>
              </a:ext>
            </a:extLst>
          </p:cNvPr>
          <p:cNvCxnSpPr>
            <a:cxnSpLocks/>
            <a:stCxn id="1068" idx="2"/>
            <a:endCxn id="1094" idx="0"/>
          </p:cNvCxnSpPr>
          <p:nvPr/>
        </p:nvCxnSpPr>
        <p:spPr>
          <a:xfrm rot="5400000">
            <a:off x="9495073" y="3309176"/>
            <a:ext cx="364423" cy="120014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08" name="Connector: Curved 1107">
            <a:extLst>
              <a:ext uri="{FF2B5EF4-FFF2-40B4-BE49-F238E27FC236}">
                <a16:creationId xmlns:a16="http://schemas.microsoft.com/office/drawing/2014/main" id="{E60407A9-C392-75B7-B366-4580A491E11F}"/>
              </a:ext>
            </a:extLst>
          </p:cNvPr>
          <p:cNvCxnSpPr>
            <a:cxnSpLocks/>
            <a:stCxn id="1068" idx="2"/>
            <a:endCxn id="1096" idx="0"/>
          </p:cNvCxnSpPr>
          <p:nvPr/>
        </p:nvCxnSpPr>
        <p:spPr>
          <a:xfrm rot="5400000">
            <a:off x="9735103" y="3549206"/>
            <a:ext cx="364423" cy="72008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0" name="Connector: Curved 1109">
            <a:extLst>
              <a:ext uri="{FF2B5EF4-FFF2-40B4-BE49-F238E27FC236}">
                <a16:creationId xmlns:a16="http://schemas.microsoft.com/office/drawing/2014/main" id="{A4664837-5B48-71F1-6714-B29DA388AB2C}"/>
              </a:ext>
            </a:extLst>
          </p:cNvPr>
          <p:cNvCxnSpPr>
            <a:cxnSpLocks/>
            <a:stCxn id="1068" idx="2"/>
            <a:endCxn id="1098" idx="0"/>
          </p:cNvCxnSpPr>
          <p:nvPr/>
        </p:nvCxnSpPr>
        <p:spPr>
          <a:xfrm rot="5400000">
            <a:off x="9975133" y="3789236"/>
            <a:ext cx="364423" cy="24002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2" name="Connector: Curved 1111">
            <a:extLst>
              <a:ext uri="{FF2B5EF4-FFF2-40B4-BE49-F238E27FC236}">
                <a16:creationId xmlns:a16="http://schemas.microsoft.com/office/drawing/2014/main" id="{5C80DE29-4091-8925-C904-009DE013DF68}"/>
              </a:ext>
            </a:extLst>
          </p:cNvPr>
          <p:cNvCxnSpPr>
            <a:cxnSpLocks/>
            <a:stCxn id="1068" idx="2"/>
            <a:endCxn id="1100" idx="0"/>
          </p:cNvCxnSpPr>
          <p:nvPr/>
        </p:nvCxnSpPr>
        <p:spPr>
          <a:xfrm rot="16200000" flipH="1">
            <a:off x="10215163" y="3789234"/>
            <a:ext cx="364423" cy="24003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4" name="Connector: Curved 1113">
            <a:extLst>
              <a:ext uri="{FF2B5EF4-FFF2-40B4-BE49-F238E27FC236}">
                <a16:creationId xmlns:a16="http://schemas.microsoft.com/office/drawing/2014/main" id="{97B2AF56-7085-EEF4-35A6-F23FB7AA02C3}"/>
              </a:ext>
            </a:extLst>
          </p:cNvPr>
          <p:cNvCxnSpPr>
            <a:cxnSpLocks/>
            <a:stCxn id="1068" idx="2"/>
            <a:endCxn id="1102" idx="0"/>
          </p:cNvCxnSpPr>
          <p:nvPr/>
        </p:nvCxnSpPr>
        <p:spPr>
          <a:xfrm rot="16200000" flipH="1">
            <a:off x="10455193" y="3549204"/>
            <a:ext cx="364423" cy="72009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16" name="Connector: Curved 1115">
            <a:extLst>
              <a:ext uri="{FF2B5EF4-FFF2-40B4-BE49-F238E27FC236}">
                <a16:creationId xmlns:a16="http://schemas.microsoft.com/office/drawing/2014/main" id="{C29831C3-1575-6C16-3889-52263754035C}"/>
              </a:ext>
            </a:extLst>
          </p:cNvPr>
          <p:cNvCxnSpPr>
            <a:cxnSpLocks/>
            <a:stCxn id="1068" idx="2"/>
            <a:endCxn id="1104" idx="0"/>
          </p:cNvCxnSpPr>
          <p:nvPr/>
        </p:nvCxnSpPr>
        <p:spPr>
          <a:xfrm rot="16200000" flipH="1">
            <a:off x="10695223" y="3309174"/>
            <a:ext cx="364423" cy="120015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118" name="Rectangle 1117">
            <a:extLst>
              <a:ext uri="{FF2B5EF4-FFF2-40B4-BE49-F238E27FC236}">
                <a16:creationId xmlns:a16="http://schemas.microsoft.com/office/drawing/2014/main" id="{11BA5F86-1E48-2296-29BA-B97355E960A8}"/>
              </a:ext>
            </a:extLst>
          </p:cNvPr>
          <p:cNvSpPr/>
          <p:nvPr/>
        </p:nvSpPr>
        <p:spPr>
          <a:xfrm>
            <a:off x="8910520" y="5074332"/>
            <a:ext cx="2733675" cy="216000"/>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solidFill>
                  <a:schemeClr val="tx1"/>
                </a:solidFill>
              </a:rPr>
              <a:t>Main</a:t>
            </a:r>
          </a:p>
        </p:txBody>
      </p:sp>
      <p:cxnSp>
        <p:nvCxnSpPr>
          <p:cNvPr id="1120" name="Connector: Curved 1119">
            <a:extLst>
              <a:ext uri="{FF2B5EF4-FFF2-40B4-BE49-F238E27FC236}">
                <a16:creationId xmlns:a16="http://schemas.microsoft.com/office/drawing/2014/main" id="{C762F0DA-6E77-A003-E2B4-744478E59221}"/>
              </a:ext>
            </a:extLst>
          </p:cNvPr>
          <p:cNvCxnSpPr>
            <a:cxnSpLocks/>
            <a:stCxn id="1094" idx="2"/>
            <a:endCxn id="1118" idx="0"/>
          </p:cNvCxnSpPr>
          <p:nvPr/>
        </p:nvCxnSpPr>
        <p:spPr>
          <a:xfrm rot="16200000" flipH="1">
            <a:off x="9544151" y="4341124"/>
            <a:ext cx="266267" cy="120014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22" name="Connector: Curved 1121">
            <a:extLst>
              <a:ext uri="{FF2B5EF4-FFF2-40B4-BE49-F238E27FC236}">
                <a16:creationId xmlns:a16="http://schemas.microsoft.com/office/drawing/2014/main" id="{1F9529A0-F558-33B7-20F0-C7F7F884720E}"/>
              </a:ext>
            </a:extLst>
          </p:cNvPr>
          <p:cNvCxnSpPr>
            <a:cxnSpLocks/>
            <a:stCxn id="1096" idx="2"/>
            <a:endCxn id="1118" idx="0"/>
          </p:cNvCxnSpPr>
          <p:nvPr/>
        </p:nvCxnSpPr>
        <p:spPr>
          <a:xfrm rot="16200000" flipH="1">
            <a:off x="9784181" y="4581154"/>
            <a:ext cx="266267" cy="72008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24" name="Connector: Curved 1123">
            <a:extLst>
              <a:ext uri="{FF2B5EF4-FFF2-40B4-BE49-F238E27FC236}">
                <a16:creationId xmlns:a16="http://schemas.microsoft.com/office/drawing/2014/main" id="{6630D446-3D05-783C-89F1-0B051AD47524}"/>
              </a:ext>
            </a:extLst>
          </p:cNvPr>
          <p:cNvCxnSpPr>
            <a:cxnSpLocks/>
            <a:stCxn id="1098" idx="2"/>
            <a:endCxn id="1118" idx="0"/>
          </p:cNvCxnSpPr>
          <p:nvPr/>
        </p:nvCxnSpPr>
        <p:spPr>
          <a:xfrm rot="16200000" flipH="1">
            <a:off x="10024211" y="4821184"/>
            <a:ext cx="266267" cy="24002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26" name="Connector: Curved 1125">
            <a:extLst>
              <a:ext uri="{FF2B5EF4-FFF2-40B4-BE49-F238E27FC236}">
                <a16:creationId xmlns:a16="http://schemas.microsoft.com/office/drawing/2014/main" id="{984F63FA-604A-532A-3E6B-67EEC802F795}"/>
              </a:ext>
            </a:extLst>
          </p:cNvPr>
          <p:cNvCxnSpPr>
            <a:cxnSpLocks/>
            <a:stCxn id="1100" idx="2"/>
            <a:endCxn id="1118" idx="0"/>
          </p:cNvCxnSpPr>
          <p:nvPr/>
        </p:nvCxnSpPr>
        <p:spPr>
          <a:xfrm rot="5400000">
            <a:off x="10264241" y="4821182"/>
            <a:ext cx="266267" cy="24003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28" name="Connector: Curved 1127">
            <a:extLst>
              <a:ext uri="{FF2B5EF4-FFF2-40B4-BE49-F238E27FC236}">
                <a16:creationId xmlns:a16="http://schemas.microsoft.com/office/drawing/2014/main" id="{2961D474-81EF-1AAE-EF66-8DDEE93B68C5}"/>
              </a:ext>
            </a:extLst>
          </p:cNvPr>
          <p:cNvCxnSpPr>
            <a:cxnSpLocks/>
            <a:stCxn id="1102" idx="2"/>
            <a:endCxn id="1118" idx="0"/>
          </p:cNvCxnSpPr>
          <p:nvPr/>
        </p:nvCxnSpPr>
        <p:spPr>
          <a:xfrm rot="5400000">
            <a:off x="10504271" y="4581152"/>
            <a:ext cx="266267" cy="72009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130" name="Connector: Curved 1129">
            <a:extLst>
              <a:ext uri="{FF2B5EF4-FFF2-40B4-BE49-F238E27FC236}">
                <a16:creationId xmlns:a16="http://schemas.microsoft.com/office/drawing/2014/main" id="{C838FEE6-E7C5-D66C-3484-96681E3B3988}"/>
              </a:ext>
            </a:extLst>
          </p:cNvPr>
          <p:cNvCxnSpPr>
            <a:cxnSpLocks/>
            <a:stCxn id="1104" idx="2"/>
            <a:endCxn id="1118" idx="0"/>
          </p:cNvCxnSpPr>
          <p:nvPr/>
        </p:nvCxnSpPr>
        <p:spPr>
          <a:xfrm rot="5400000">
            <a:off x="10744301" y="4341122"/>
            <a:ext cx="266267" cy="120015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208" name="Rectangle 1207">
            <a:extLst>
              <a:ext uri="{FF2B5EF4-FFF2-40B4-BE49-F238E27FC236}">
                <a16:creationId xmlns:a16="http://schemas.microsoft.com/office/drawing/2014/main" id="{1B57711F-E16B-0A40-5D99-58F21870E466}"/>
              </a:ext>
            </a:extLst>
          </p:cNvPr>
          <p:cNvSpPr/>
          <p:nvPr/>
        </p:nvSpPr>
        <p:spPr>
          <a:xfrm>
            <a:off x="891126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sz="1100" dirty="0"/>
              <a:t>Room 1</a:t>
            </a:r>
          </a:p>
        </p:txBody>
      </p:sp>
      <p:sp>
        <p:nvSpPr>
          <p:cNvPr id="1210" name="Rectangle 1209">
            <a:extLst>
              <a:ext uri="{FF2B5EF4-FFF2-40B4-BE49-F238E27FC236}">
                <a16:creationId xmlns:a16="http://schemas.microsoft.com/office/drawing/2014/main" id="{F92BB202-02A6-E914-E6FF-9288080EAC89}"/>
              </a:ext>
            </a:extLst>
          </p:cNvPr>
          <p:cNvSpPr/>
          <p:nvPr/>
        </p:nvSpPr>
        <p:spPr>
          <a:xfrm>
            <a:off x="939132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2</a:t>
            </a:r>
          </a:p>
          <a:p>
            <a:pPr algn="ctr"/>
            <a:endParaRPr lang="en-GB" dirty="0"/>
          </a:p>
        </p:txBody>
      </p:sp>
      <p:sp>
        <p:nvSpPr>
          <p:cNvPr id="1212" name="Rectangle 1211">
            <a:extLst>
              <a:ext uri="{FF2B5EF4-FFF2-40B4-BE49-F238E27FC236}">
                <a16:creationId xmlns:a16="http://schemas.microsoft.com/office/drawing/2014/main" id="{ADE132F4-EB5B-7B10-7103-EA44B3E44AF2}"/>
              </a:ext>
            </a:extLst>
          </p:cNvPr>
          <p:cNvSpPr/>
          <p:nvPr/>
        </p:nvSpPr>
        <p:spPr>
          <a:xfrm>
            <a:off x="987138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3</a:t>
            </a:r>
          </a:p>
          <a:p>
            <a:pPr algn="ctr"/>
            <a:endParaRPr lang="en-GB" dirty="0"/>
          </a:p>
        </p:txBody>
      </p:sp>
      <p:sp>
        <p:nvSpPr>
          <p:cNvPr id="1214" name="Rectangle 1213">
            <a:extLst>
              <a:ext uri="{FF2B5EF4-FFF2-40B4-BE49-F238E27FC236}">
                <a16:creationId xmlns:a16="http://schemas.microsoft.com/office/drawing/2014/main" id="{3C31E160-E51B-8B1D-B566-884F71BCFF74}"/>
              </a:ext>
            </a:extLst>
          </p:cNvPr>
          <p:cNvSpPr/>
          <p:nvPr/>
        </p:nvSpPr>
        <p:spPr>
          <a:xfrm>
            <a:off x="1035144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4</a:t>
            </a:r>
          </a:p>
          <a:p>
            <a:pPr algn="ctr"/>
            <a:endParaRPr lang="en-GB" dirty="0"/>
          </a:p>
        </p:txBody>
      </p:sp>
      <p:sp>
        <p:nvSpPr>
          <p:cNvPr id="1216" name="Rectangle 1215">
            <a:extLst>
              <a:ext uri="{FF2B5EF4-FFF2-40B4-BE49-F238E27FC236}">
                <a16:creationId xmlns:a16="http://schemas.microsoft.com/office/drawing/2014/main" id="{BF408AFE-6A20-FD2D-CCDB-1E9F2F6D31F8}"/>
              </a:ext>
            </a:extLst>
          </p:cNvPr>
          <p:cNvSpPr/>
          <p:nvPr/>
        </p:nvSpPr>
        <p:spPr>
          <a:xfrm>
            <a:off x="1083150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5</a:t>
            </a:r>
          </a:p>
          <a:p>
            <a:pPr algn="ctr"/>
            <a:endParaRPr lang="en-GB" dirty="0"/>
          </a:p>
        </p:txBody>
      </p:sp>
      <p:sp>
        <p:nvSpPr>
          <p:cNvPr id="1218" name="Rectangle 1217">
            <a:extLst>
              <a:ext uri="{FF2B5EF4-FFF2-40B4-BE49-F238E27FC236}">
                <a16:creationId xmlns:a16="http://schemas.microsoft.com/office/drawing/2014/main" id="{F5BFA306-78C9-77BE-D81C-AB1552CF2E7F}"/>
              </a:ext>
            </a:extLst>
          </p:cNvPr>
          <p:cNvSpPr/>
          <p:nvPr/>
        </p:nvSpPr>
        <p:spPr>
          <a:xfrm>
            <a:off x="11311568" y="5470569"/>
            <a:ext cx="333375" cy="568554"/>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vert"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t>Room N</a:t>
            </a:r>
          </a:p>
        </p:txBody>
      </p:sp>
      <p:cxnSp>
        <p:nvCxnSpPr>
          <p:cNvPr id="1220" name="Connector: Curved 1219">
            <a:extLst>
              <a:ext uri="{FF2B5EF4-FFF2-40B4-BE49-F238E27FC236}">
                <a16:creationId xmlns:a16="http://schemas.microsoft.com/office/drawing/2014/main" id="{3702DFEC-0A69-1AEE-B504-B0FBF64585BE}"/>
              </a:ext>
            </a:extLst>
          </p:cNvPr>
          <p:cNvCxnSpPr>
            <a:cxnSpLocks/>
            <a:stCxn id="1118" idx="2"/>
            <a:endCxn id="1208" idx="0"/>
          </p:cNvCxnSpPr>
          <p:nvPr/>
        </p:nvCxnSpPr>
        <p:spPr>
          <a:xfrm rot="5400000">
            <a:off x="9587539" y="4780749"/>
            <a:ext cx="180237" cy="119940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22" name="Connector: Curved 1221">
            <a:extLst>
              <a:ext uri="{FF2B5EF4-FFF2-40B4-BE49-F238E27FC236}">
                <a16:creationId xmlns:a16="http://schemas.microsoft.com/office/drawing/2014/main" id="{689D5337-A6B9-7E04-ACC4-B30CB5CFC403}"/>
              </a:ext>
            </a:extLst>
          </p:cNvPr>
          <p:cNvCxnSpPr>
            <a:cxnSpLocks/>
            <a:stCxn id="1118" idx="2"/>
            <a:endCxn id="1210" idx="0"/>
          </p:cNvCxnSpPr>
          <p:nvPr/>
        </p:nvCxnSpPr>
        <p:spPr>
          <a:xfrm rot="5400000">
            <a:off x="9827569" y="5020779"/>
            <a:ext cx="180237" cy="71934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24" name="Connector: Curved 1223">
            <a:extLst>
              <a:ext uri="{FF2B5EF4-FFF2-40B4-BE49-F238E27FC236}">
                <a16:creationId xmlns:a16="http://schemas.microsoft.com/office/drawing/2014/main" id="{6F18BCCD-ACE5-A0B4-D55E-4F8136CB39EC}"/>
              </a:ext>
            </a:extLst>
          </p:cNvPr>
          <p:cNvCxnSpPr>
            <a:cxnSpLocks/>
            <a:stCxn id="1118" idx="2"/>
            <a:endCxn id="1212" idx="0"/>
          </p:cNvCxnSpPr>
          <p:nvPr/>
        </p:nvCxnSpPr>
        <p:spPr>
          <a:xfrm rot="5400000">
            <a:off x="10067599" y="5260809"/>
            <a:ext cx="180237" cy="239282"/>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26" name="Connector: Curved 1225">
            <a:extLst>
              <a:ext uri="{FF2B5EF4-FFF2-40B4-BE49-F238E27FC236}">
                <a16:creationId xmlns:a16="http://schemas.microsoft.com/office/drawing/2014/main" id="{F7E73A29-0BAE-EB60-2A86-DE39EC121B98}"/>
              </a:ext>
            </a:extLst>
          </p:cNvPr>
          <p:cNvCxnSpPr>
            <a:cxnSpLocks/>
            <a:stCxn id="1118" idx="2"/>
            <a:endCxn id="1214" idx="0"/>
          </p:cNvCxnSpPr>
          <p:nvPr/>
        </p:nvCxnSpPr>
        <p:spPr>
          <a:xfrm rot="16200000" flipH="1">
            <a:off x="10307629" y="5260061"/>
            <a:ext cx="180237" cy="24077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28" name="Connector: Curved 1227">
            <a:extLst>
              <a:ext uri="{FF2B5EF4-FFF2-40B4-BE49-F238E27FC236}">
                <a16:creationId xmlns:a16="http://schemas.microsoft.com/office/drawing/2014/main" id="{4D67C7CB-8E1D-21CF-645E-E6DD2CB1EBCE}"/>
              </a:ext>
            </a:extLst>
          </p:cNvPr>
          <p:cNvCxnSpPr>
            <a:cxnSpLocks/>
            <a:stCxn id="1118" idx="2"/>
            <a:endCxn id="1216" idx="0"/>
          </p:cNvCxnSpPr>
          <p:nvPr/>
        </p:nvCxnSpPr>
        <p:spPr>
          <a:xfrm rot="16200000" flipH="1">
            <a:off x="10547659" y="5020031"/>
            <a:ext cx="180237" cy="72083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30" name="Connector: Curved 1229">
            <a:extLst>
              <a:ext uri="{FF2B5EF4-FFF2-40B4-BE49-F238E27FC236}">
                <a16:creationId xmlns:a16="http://schemas.microsoft.com/office/drawing/2014/main" id="{E7E1EEEA-B81E-1A3F-DCBD-7092E2B187AA}"/>
              </a:ext>
            </a:extLst>
          </p:cNvPr>
          <p:cNvCxnSpPr>
            <a:cxnSpLocks/>
            <a:stCxn id="1118" idx="2"/>
            <a:endCxn id="1218" idx="0"/>
          </p:cNvCxnSpPr>
          <p:nvPr/>
        </p:nvCxnSpPr>
        <p:spPr>
          <a:xfrm rot="16200000" flipH="1">
            <a:off x="10787689" y="4780001"/>
            <a:ext cx="180237" cy="1200898"/>
          </a:xfrm>
          <a:prstGeom prst="curvedConnector3">
            <a:avLst>
              <a:gd name="adj1" fmla="val 50000"/>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232" name="Rectangle 1231">
            <a:extLst>
              <a:ext uri="{FF2B5EF4-FFF2-40B4-BE49-F238E27FC236}">
                <a16:creationId xmlns:a16="http://schemas.microsoft.com/office/drawing/2014/main" id="{E03D59A2-BBEF-E9DF-2BC0-FABEB00FBA36}"/>
              </a:ext>
            </a:extLst>
          </p:cNvPr>
          <p:cNvSpPr/>
          <p:nvPr/>
        </p:nvSpPr>
        <p:spPr>
          <a:xfrm>
            <a:off x="8910520" y="6179786"/>
            <a:ext cx="2733675" cy="216000"/>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GB" dirty="0">
                <a:solidFill>
                  <a:schemeClr val="tx1"/>
                </a:solidFill>
              </a:rPr>
              <a:t>Main</a:t>
            </a:r>
          </a:p>
        </p:txBody>
      </p:sp>
      <p:cxnSp>
        <p:nvCxnSpPr>
          <p:cNvPr id="1234" name="Connector: Curved 1233">
            <a:extLst>
              <a:ext uri="{FF2B5EF4-FFF2-40B4-BE49-F238E27FC236}">
                <a16:creationId xmlns:a16="http://schemas.microsoft.com/office/drawing/2014/main" id="{3B2A708D-C2A6-871B-5AD6-25ADBCD20C36}"/>
              </a:ext>
            </a:extLst>
          </p:cNvPr>
          <p:cNvCxnSpPr>
            <a:cxnSpLocks/>
            <a:stCxn id="1208" idx="2"/>
            <a:endCxn id="1232" idx="0"/>
          </p:cNvCxnSpPr>
          <p:nvPr/>
        </p:nvCxnSpPr>
        <p:spPr>
          <a:xfrm rot="16200000" flipH="1">
            <a:off x="9607326" y="5509753"/>
            <a:ext cx="140663" cy="119940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36" name="Connector: Curved 1235">
            <a:extLst>
              <a:ext uri="{FF2B5EF4-FFF2-40B4-BE49-F238E27FC236}">
                <a16:creationId xmlns:a16="http://schemas.microsoft.com/office/drawing/2014/main" id="{24206405-96E2-7624-520C-562CA6DC702D}"/>
              </a:ext>
            </a:extLst>
          </p:cNvPr>
          <p:cNvCxnSpPr>
            <a:cxnSpLocks/>
            <a:stCxn id="1210" idx="2"/>
            <a:endCxn id="1232" idx="0"/>
          </p:cNvCxnSpPr>
          <p:nvPr/>
        </p:nvCxnSpPr>
        <p:spPr>
          <a:xfrm rot="16200000" flipH="1">
            <a:off x="9847356" y="5749783"/>
            <a:ext cx="140663" cy="71934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38" name="Connector: Curved 1237">
            <a:extLst>
              <a:ext uri="{FF2B5EF4-FFF2-40B4-BE49-F238E27FC236}">
                <a16:creationId xmlns:a16="http://schemas.microsoft.com/office/drawing/2014/main" id="{1713222A-3AE8-CE0B-1F8A-E563012C5A56}"/>
              </a:ext>
            </a:extLst>
          </p:cNvPr>
          <p:cNvCxnSpPr>
            <a:cxnSpLocks/>
            <a:stCxn id="1212" idx="2"/>
            <a:endCxn id="1232" idx="0"/>
          </p:cNvCxnSpPr>
          <p:nvPr/>
        </p:nvCxnSpPr>
        <p:spPr>
          <a:xfrm rot="16200000" flipH="1">
            <a:off x="10087386" y="5989813"/>
            <a:ext cx="140663" cy="239282"/>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40" name="Connector: Curved 1239">
            <a:extLst>
              <a:ext uri="{FF2B5EF4-FFF2-40B4-BE49-F238E27FC236}">
                <a16:creationId xmlns:a16="http://schemas.microsoft.com/office/drawing/2014/main" id="{48147510-7F1B-E25F-B753-82B27522E983}"/>
              </a:ext>
            </a:extLst>
          </p:cNvPr>
          <p:cNvCxnSpPr>
            <a:cxnSpLocks/>
            <a:stCxn id="1214" idx="2"/>
            <a:endCxn id="1232" idx="0"/>
          </p:cNvCxnSpPr>
          <p:nvPr/>
        </p:nvCxnSpPr>
        <p:spPr>
          <a:xfrm rot="5400000">
            <a:off x="10327416" y="5989065"/>
            <a:ext cx="140663" cy="24077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42" name="Connector: Curved 1241">
            <a:extLst>
              <a:ext uri="{FF2B5EF4-FFF2-40B4-BE49-F238E27FC236}">
                <a16:creationId xmlns:a16="http://schemas.microsoft.com/office/drawing/2014/main" id="{C1DDCA50-CB87-97D6-1DC4-3C2691CB8F7C}"/>
              </a:ext>
            </a:extLst>
          </p:cNvPr>
          <p:cNvCxnSpPr>
            <a:cxnSpLocks/>
            <a:stCxn id="1216" idx="2"/>
            <a:endCxn id="1232" idx="0"/>
          </p:cNvCxnSpPr>
          <p:nvPr/>
        </p:nvCxnSpPr>
        <p:spPr>
          <a:xfrm rot="5400000">
            <a:off x="10567446" y="5749035"/>
            <a:ext cx="140663" cy="72083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244" name="Connector: Curved 1243">
            <a:extLst>
              <a:ext uri="{FF2B5EF4-FFF2-40B4-BE49-F238E27FC236}">
                <a16:creationId xmlns:a16="http://schemas.microsoft.com/office/drawing/2014/main" id="{C227DEAE-798A-0DAD-6F47-EAE07B248B2A}"/>
              </a:ext>
            </a:extLst>
          </p:cNvPr>
          <p:cNvCxnSpPr>
            <a:cxnSpLocks/>
            <a:stCxn id="1218" idx="2"/>
            <a:endCxn id="1232" idx="0"/>
          </p:cNvCxnSpPr>
          <p:nvPr/>
        </p:nvCxnSpPr>
        <p:spPr>
          <a:xfrm rot="5400000">
            <a:off x="10807476" y="5509005"/>
            <a:ext cx="140663" cy="1200898"/>
          </a:xfrm>
          <a:prstGeom prst="curvedConnector3">
            <a:avLst/>
          </a:prstGeom>
          <a:ln>
            <a:solidFill>
              <a:schemeClr val="tx1">
                <a:lumMod val="85000"/>
                <a:lumOff val="15000"/>
              </a:schemeClr>
            </a:solidFill>
            <a:miter lim="8000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1604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On-site vs. remote delivery</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027256" cy="4893647"/>
          </a:xfrm>
          <a:prstGeom prst="rect">
            <a:avLst/>
          </a:prstGeom>
          <a:noFill/>
        </p:spPr>
        <p:txBody>
          <a:bodyPr wrap="square" rtlCol="0">
            <a:spAutoFit/>
          </a:bodyPr>
          <a:lstStyle/>
          <a:p>
            <a:r>
              <a:rPr lang="en-GB" sz="2400" dirty="0">
                <a:solidFill>
                  <a:schemeClr val="tx1">
                    <a:lumMod val="85000"/>
                    <a:lumOff val="15000"/>
                  </a:schemeClr>
                </a:solidFill>
              </a:rPr>
              <a:t>The Microsoft Purview Accelerator workshop can be delivered remotely through online meetings or on-site.</a:t>
            </a:r>
          </a:p>
          <a:p>
            <a:endParaRPr lang="en-GB" sz="2400" dirty="0">
              <a:solidFill>
                <a:schemeClr val="tx1">
                  <a:lumMod val="85000"/>
                  <a:lumOff val="15000"/>
                </a:schemeClr>
              </a:solidFill>
            </a:endParaRPr>
          </a:p>
          <a:p>
            <a:r>
              <a:rPr lang="en-GB" sz="2400" b="1" dirty="0">
                <a:solidFill>
                  <a:schemeClr val="tx1">
                    <a:lumMod val="85000"/>
                    <a:lumOff val="15000"/>
                  </a:schemeClr>
                </a:solidFill>
              </a:rPr>
              <a:t>On-site</a:t>
            </a:r>
          </a:p>
          <a:p>
            <a:pPr marL="342900" indent="-342900">
              <a:buFont typeface="Wingdings" panose="05000000000000000000" pitchFamily="2" charset="2"/>
              <a:buChar char="ü"/>
            </a:pPr>
            <a:r>
              <a:rPr lang="en-GB" sz="2400" dirty="0">
                <a:solidFill>
                  <a:schemeClr val="tx1">
                    <a:lumMod val="85000"/>
                    <a:lumOff val="15000"/>
                  </a:schemeClr>
                </a:solidFill>
              </a:rPr>
              <a:t>Higher levels of </a:t>
            </a:r>
            <a:r>
              <a:rPr lang="en-GB" sz="2400" dirty="0">
                <a:solidFill>
                  <a:schemeClr val="tx1">
                    <a:lumMod val="85000"/>
                    <a:lumOff val="15000"/>
                  </a:schemeClr>
                </a:solidFill>
                <a:highlight>
                  <a:srgbClr val="FFFF00"/>
                </a:highlight>
              </a:rPr>
              <a:t>engagement</a:t>
            </a:r>
            <a:r>
              <a:rPr lang="en-GB" sz="2400" dirty="0">
                <a:solidFill>
                  <a:schemeClr val="tx1">
                    <a:lumMod val="85000"/>
                    <a:lumOff val="15000"/>
                  </a:schemeClr>
                </a:solidFill>
              </a:rPr>
              <a:t> (more focused, less distracted).</a:t>
            </a:r>
          </a:p>
          <a:p>
            <a:pPr marL="342900" indent="-342900">
              <a:buFont typeface="Wingdings 2" panose="05020102010507070707" pitchFamily="18" charset="2"/>
              <a:buChar char=""/>
            </a:pPr>
            <a:r>
              <a:rPr lang="en-GB" sz="2400" dirty="0">
                <a:solidFill>
                  <a:schemeClr val="tx1">
                    <a:lumMod val="85000"/>
                    <a:lumOff val="15000"/>
                  </a:schemeClr>
                </a:solidFill>
              </a:rPr>
              <a:t>Logistically more complex, difficult to scale to large numbers.</a:t>
            </a:r>
          </a:p>
          <a:p>
            <a:pPr marL="342900" indent="-342900">
              <a:buFont typeface="Wingdings 2" panose="05020102010507070707" pitchFamily="18" charset="2"/>
              <a:buChar char=""/>
            </a:pPr>
            <a:endParaRPr lang="en-GB" sz="2400" dirty="0">
              <a:solidFill>
                <a:schemeClr val="tx1">
                  <a:lumMod val="85000"/>
                  <a:lumOff val="15000"/>
                </a:schemeClr>
              </a:solidFill>
            </a:endParaRPr>
          </a:p>
          <a:p>
            <a:r>
              <a:rPr lang="en-GB" sz="2400" b="1" dirty="0">
                <a:solidFill>
                  <a:schemeClr val="tx1">
                    <a:lumMod val="85000"/>
                    <a:lumOff val="15000"/>
                  </a:schemeClr>
                </a:solidFill>
              </a:rPr>
              <a:t>Remote delivery</a:t>
            </a:r>
          </a:p>
          <a:p>
            <a:pPr marL="342900" indent="-342900">
              <a:buFont typeface="Wingdings" panose="05000000000000000000" pitchFamily="2" charset="2"/>
              <a:buChar char="ü"/>
            </a:pPr>
            <a:r>
              <a:rPr lang="en-GB" sz="2400" dirty="0">
                <a:solidFill>
                  <a:schemeClr val="tx1">
                    <a:lumMod val="85000"/>
                    <a:lumOff val="15000"/>
                  </a:schemeClr>
                </a:solidFill>
              </a:rPr>
              <a:t>Logistically simpler, easier to </a:t>
            </a:r>
            <a:r>
              <a:rPr lang="en-GB" sz="2400" dirty="0">
                <a:solidFill>
                  <a:schemeClr val="tx1">
                    <a:lumMod val="85000"/>
                    <a:lumOff val="15000"/>
                  </a:schemeClr>
                </a:solidFill>
                <a:highlight>
                  <a:srgbClr val="FFFF00"/>
                </a:highlight>
              </a:rPr>
              <a:t>scale</a:t>
            </a:r>
            <a:r>
              <a:rPr lang="en-GB" sz="2400" dirty="0">
                <a:solidFill>
                  <a:schemeClr val="tx1">
                    <a:lumMod val="85000"/>
                    <a:lumOff val="15000"/>
                  </a:schemeClr>
                </a:solidFill>
              </a:rPr>
              <a:t> to large numbers.</a:t>
            </a:r>
          </a:p>
          <a:p>
            <a:pPr marL="342900" indent="-342900">
              <a:buFont typeface="Wingdings 2" panose="05020102010507070707" pitchFamily="18" charset="2"/>
              <a:buChar char=""/>
            </a:pPr>
            <a:r>
              <a:rPr lang="en-GB" sz="2400" dirty="0">
                <a:solidFill>
                  <a:schemeClr val="tx1">
                    <a:lumMod val="85000"/>
                    <a:lumOff val="15000"/>
                  </a:schemeClr>
                </a:solidFill>
              </a:rPr>
              <a:t>Challenging to keep high levels of engagement (less focused, more distracted).</a:t>
            </a:r>
          </a:p>
          <a:p>
            <a:endParaRPr lang="en-GB" sz="2400" b="1" dirty="0">
              <a:solidFill>
                <a:schemeClr val="tx1">
                  <a:lumMod val="85000"/>
                  <a:lumOff val="15000"/>
                </a:schemeClr>
              </a:solidFill>
            </a:endParaRPr>
          </a:p>
          <a:p>
            <a:pPr marL="342900" indent="-342900">
              <a:buFont typeface="Arial" panose="020B0604020202020204" pitchFamily="34" charset="0"/>
              <a:buChar char="•"/>
            </a:pPr>
            <a:endParaRPr lang="en-GB" sz="2400" dirty="0">
              <a:solidFill>
                <a:schemeClr val="tx1">
                  <a:lumMod val="85000"/>
                  <a:lumOff val="15000"/>
                </a:schemeClr>
              </a:solidFill>
            </a:endParaRPr>
          </a:p>
          <a:p>
            <a:pPr marL="342900" indent="-342900">
              <a:buFont typeface="Wingdings" panose="05000000000000000000" pitchFamily="2" charset="2"/>
              <a:buChar char="ü"/>
            </a:pPr>
            <a:endParaRPr lang="en-GB" sz="2400" dirty="0">
              <a:solidFill>
                <a:schemeClr val="tx1">
                  <a:lumMod val="85000"/>
                  <a:lumOff val="15000"/>
                </a:schemeClr>
              </a:solidFill>
            </a:endParaRPr>
          </a:p>
        </p:txBody>
      </p:sp>
    </p:spTree>
    <p:extLst>
      <p:ext uri="{BB962C8B-B14F-4D97-AF65-F5344CB8AC3E}">
        <p14:creationId xmlns:p14="http://schemas.microsoft.com/office/powerpoint/2010/main" val="81557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Pre-Lab Survey</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461665"/>
          </a:xfrm>
          <a:prstGeom prst="rect">
            <a:avLst/>
          </a:prstGeom>
          <a:noFill/>
        </p:spPr>
        <p:txBody>
          <a:bodyPr wrap="square" rtlCol="0">
            <a:spAutoFit/>
          </a:bodyPr>
          <a:lstStyle/>
          <a:p>
            <a:r>
              <a:rPr lang="en-GB" sz="2400" dirty="0">
                <a:solidFill>
                  <a:schemeClr val="tx1">
                    <a:lumMod val="85000"/>
                    <a:lumOff val="15000"/>
                  </a:schemeClr>
                </a:solidFill>
              </a:rPr>
              <a:t>A pre-lab survey can help establish a baseline prior to the completion of the workshop. </a:t>
            </a:r>
          </a:p>
        </p:txBody>
      </p:sp>
      <p:pic>
        <p:nvPicPr>
          <p:cNvPr id="7" name="Picture 6">
            <a:extLst>
              <a:ext uri="{FF2B5EF4-FFF2-40B4-BE49-F238E27FC236}">
                <a16:creationId xmlns:a16="http://schemas.microsoft.com/office/drawing/2014/main" id="{49DA357B-9641-253D-4CDA-64CCC6D3DB6A}"/>
              </a:ext>
            </a:extLst>
          </p:cNvPr>
          <p:cNvPicPr>
            <a:picLocks noChangeAspect="1"/>
          </p:cNvPicPr>
          <p:nvPr/>
        </p:nvPicPr>
        <p:blipFill>
          <a:blip r:embed="rId3"/>
          <a:stretch>
            <a:fillRect/>
          </a:stretch>
        </p:blipFill>
        <p:spPr>
          <a:xfrm>
            <a:off x="391060" y="2004851"/>
            <a:ext cx="5590640" cy="4232100"/>
          </a:xfrm>
          <a:prstGeom prst="rect">
            <a:avLst/>
          </a:prstGeom>
          <a:ln>
            <a:solidFill>
              <a:schemeClr val="bg1">
                <a:lumMod val="85000"/>
              </a:schemeClr>
            </a:solidFill>
          </a:ln>
        </p:spPr>
      </p:pic>
    </p:spTree>
    <p:extLst>
      <p:ext uri="{BB962C8B-B14F-4D97-AF65-F5344CB8AC3E}">
        <p14:creationId xmlns:p14="http://schemas.microsoft.com/office/powerpoint/2010/main" val="571810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97F80EA-4128-7BEA-C342-228D6611082A}"/>
              </a:ext>
            </a:extLst>
          </p:cNvPr>
          <p:cNvPicPr>
            <a:picLocks noChangeAspect="1"/>
          </p:cNvPicPr>
          <p:nvPr/>
        </p:nvPicPr>
        <p:blipFill>
          <a:blip r:embed="rId3"/>
          <a:stretch>
            <a:fillRect/>
          </a:stretch>
        </p:blipFill>
        <p:spPr>
          <a:xfrm>
            <a:off x="391060" y="2374183"/>
            <a:ext cx="5036210" cy="4030327"/>
          </a:xfrm>
          <a:prstGeom prst="rect">
            <a:avLst/>
          </a:prstGeom>
          <a:ln>
            <a:solidFill>
              <a:schemeClr val="bg1">
                <a:lumMod val="85000"/>
              </a:schemeClr>
            </a:solidFill>
          </a:ln>
        </p:spPr>
      </p:pic>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Post-Lab Survey</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830997"/>
          </a:xfrm>
          <a:prstGeom prst="rect">
            <a:avLst/>
          </a:prstGeom>
          <a:noFill/>
        </p:spPr>
        <p:txBody>
          <a:bodyPr wrap="square" rtlCol="0">
            <a:spAutoFit/>
          </a:bodyPr>
          <a:lstStyle/>
          <a:p>
            <a:r>
              <a:rPr lang="en-GB" sz="2400" dirty="0">
                <a:solidFill>
                  <a:schemeClr val="tx1">
                    <a:lumMod val="85000"/>
                    <a:lumOff val="15000"/>
                  </a:schemeClr>
                </a:solidFill>
              </a:rPr>
              <a:t>A post-lab survey can provide insights towards overall experience, opportunity to gather feedback, and help provide a view on impact. </a:t>
            </a:r>
          </a:p>
        </p:txBody>
      </p:sp>
    </p:spTree>
    <p:extLst>
      <p:ext uri="{BB962C8B-B14F-4D97-AF65-F5344CB8AC3E}">
        <p14:creationId xmlns:p14="http://schemas.microsoft.com/office/powerpoint/2010/main" val="3929332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Impact</a:t>
            </a:r>
          </a:p>
        </p:txBody>
      </p:sp>
      <p:pic>
        <p:nvPicPr>
          <p:cNvPr id="5" name="Picture 4">
            <a:extLst>
              <a:ext uri="{FF2B5EF4-FFF2-40B4-BE49-F238E27FC236}">
                <a16:creationId xmlns:a16="http://schemas.microsoft.com/office/drawing/2014/main" id="{D62358D4-C08C-06E8-F3D8-36340F3EE828}"/>
              </a:ext>
            </a:extLst>
          </p:cNvPr>
          <p:cNvPicPr>
            <a:picLocks noChangeAspect="1"/>
          </p:cNvPicPr>
          <p:nvPr/>
        </p:nvPicPr>
        <p:blipFill>
          <a:blip r:embed="rId3"/>
          <a:stretch>
            <a:fillRect/>
          </a:stretch>
        </p:blipFill>
        <p:spPr>
          <a:xfrm>
            <a:off x="391060" y="2374183"/>
            <a:ext cx="4259885" cy="4161580"/>
          </a:xfrm>
          <a:prstGeom prst="rect">
            <a:avLst/>
          </a:prstGeom>
          <a:ln>
            <a:solidFill>
              <a:schemeClr val="bg1">
                <a:lumMod val="85000"/>
              </a:schemeClr>
            </a:solidFill>
          </a:ln>
        </p:spPr>
      </p:pic>
      <p:sp>
        <p:nvSpPr>
          <p:cNvPr id="3" name="TextBox 2">
            <a:extLst>
              <a:ext uri="{FF2B5EF4-FFF2-40B4-BE49-F238E27FC236}">
                <a16:creationId xmlns:a16="http://schemas.microsoft.com/office/drawing/2014/main" id="{D9632121-C4C5-54C1-7559-8304FF072D24}"/>
              </a:ext>
            </a:extLst>
          </p:cNvPr>
          <p:cNvSpPr txBox="1"/>
          <p:nvPr/>
        </p:nvSpPr>
        <p:spPr>
          <a:xfrm>
            <a:off x="391060" y="1389424"/>
            <a:ext cx="11409880" cy="830997"/>
          </a:xfrm>
          <a:prstGeom prst="rect">
            <a:avLst/>
          </a:prstGeom>
          <a:noFill/>
        </p:spPr>
        <p:txBody>
          <a:bodyPr wrap="square" rtlCol="0">
            <a:spAutoFit/>
          </a:bodyPr>
          <a:lstStyle/>
          <a:p>
            <a:r>
              <a:rPr lang="en-GB" sz="2400" dirty="0">
                <a:solidFill>
                  <a:schemeClr val="tx1">
                    <a:lumMod val="85000"/>
                    <a:lumOff val="15000"/>
                  </a:schemeClr>
                </a:solidFill>
              </a:rPr>
              <a:t>The data collected from the pre and post event surveys can be used to gauge overall satisfaction and how far participants feel they have progressed across covered topic areas.</a:t>
            </a:r>
          </a:p>
        </p:txBody>
      </p:sp>
    </p:spTree>
    <p:extLst>
      <p:ext uri="{BB962C8B-B14F-4D97-AF65-F5344CB8AC3E}">
        <p14:creationId xmlns:p14="http://schemas.microsoft.com/office/powerpoint/2010/main" val="505612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Back channel</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3123932"/>
          </a:xfrm>
          <a:prstGeom prst="rect">
            <a:avLst/>
          </a:prstGeom>
          <a:noFill/>
        </p:spPr>
        <p:txBody>
          <a:bodyPr wrap="square" rtlCol="0">
            <a:spAutoFit/>
          </a:bodyPr>
          <a:lstStyle/>
          <a:p>
            <a:r>
              <a:rPr lang="en-GB" sz="2400" dirty="0">
                <a:solidFill>
                  <a:schemeClr val="tx1">
                    <a:lumMod val="85000"/>
                    <a:lumOff val="15000"/>
                  </a:schemeClr>
                </a:solidFill>
              </a:rPr>
              <a:t>If you are delivering a remote version of the Microsoft Purview Accelerator, creating a group chat (e.g. using Microsoft Teams) prior to the event, that can be used by the v-team in the lead up to coordinate logistics and on the day itself to support one another during delivery.</a:t>
            </a:r>
          </a:p>
          <a:p>
            <a:endParaRPr lang="en-GB" sz="2400" dirty="0">
              <a:solidFill>
                <a:schemeClr val="tx1">
                  <a:lumMod val="85000"/>
                  <a:lumOff val="15000"/>
                </a:schemeClr>
              </a:solidFill>
            </a:endParaRPr>
          </a:p>
          <a:p>
            <a:pPr>
              <a:spcBef>
                <a:spcPts val="600"/>
              </a:spcBef>
              <a:spcAft>
                <a:spcPts val="600"/>
              </a:spcAft>
            </a:pPr>
            <a:r>
              <a:rPr lang="en-GB" sz="2400" dirty="0">
                <a:solidFill>
                  <a:schemeClr val="tx1">
                    <a:lumMod val="85000"/>
                    <a:lumOff val="15000"/>
                  </a:schemeClr>
                </a:solidFill>
              </a:rPr>
              <a:t>For example, a participant within one breakout room may ask a question that the aligned proctor is unsure of, the proctor can use the back channel to post the question to the wider v-team.</a:t>
            </a:r>
          </a:p>
        </p:txBody>
      </p:sp>
    </p:spTree>
    <p:extLst>
      <p:ext uri="{BB962C8B-B14F-4D97-AF65-F5344CB8AC3E}">
        <p14:creationId xmlns:p14="http://schemas.microsoft.com/office/powerpoint/2010/main" val="152876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483A4B89-4786-4DE3-BDFE-3B803A929635}"/>
              </a:ext>
            </a:extLst>
          </p:cNvPr>
          <p:cNvSpPr>
            <a:spLocks noGrp="1"/>
          </p:cNvSpPr>
          <p:nvPr>
            <p:ph type="ctrTitle"/>
          </p:nvPr>
        </p:nvSpPr>
        <p:spPr>
          <a:xfrm>
            <a:off x="391060" y="344592"/>
            <a:ext cx="11027256" cy="891070"/>
          </a:xfrm>
        </p:spPr>
        <p:txBody>
          <a:bodyPr anchor="ctr"/>
          <a:lstStyle/>
          <a:p>
            <a:r>
              <a:rPr lang="en-US" sz="4400" dirty="0">
                <a:solidFill>
                  <a:srgbClr val="0070C0"/>
                </a:solidFill>
                <a:latin typeface="Segoe UI Semibold"/>
                <a:cs typeface="Segoe UI Semibold"/>
              </a:rPr>
              <a:t>Proctor readiness and tips</a:t>
            </a:r>
          </a:p>
        </p:txBody>
      </p:sp>
      <p:sp>
        <p:nvSpPr>
          <p:cNvPr id="3" name="TextBox 2">
            <a:extLst>
              <a:ext uri="{FF2B5EF4-FFF2-40B4-BE49-F238E27FC236}">
                <a16:creationId xmlns:a16="http://schemas.microsoft.com/office/drawing/2014/main" id="{1A55A76A-C814-4150-9B9E-29D3E35A46A9}"/>
              </a:ext>
            </a:extLst>
          </p:cNvPr>
          <p:cNvSpPr txBox="1"/>
          <p:nvPr/>
        </p:nvSpPr>
        <p:spPr>
          <a:xfrm>
            <a:off x="391060" y="1389424"/>
            <a:ext cx="11409880" cy="4632037"/>
          </a:xfrm>
          <a:prstGeom prst="rect">
            <a:avLst/>
          </a:prstGeom>
          <a:noFill/>
        </p:spPr>
        <p:txBody>
          <a:bodyPr wrap="square" rtlCol="0">
            <a:spAutoFit/>
          </a:bodyPr>
          <a:lstStyle/>
          <a:p>
            <a:r>
              <a:rPr lang="en-GB" sz="2400" b="1" dirty="0">
                <a:solidFill>
                  <a:schemeClr val="tx1">
                    <a:lumMod val="85000"/>
                    <a:lumOff val="15000"/>
                  </a:schemeClr>
                </a:solidFill>
              </a:rPr>
              <a:t>Pre-Event</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Self-complete and build a level of familiarity with the lab material.</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Answer and build a level of familiarity with the knowledge checks.</a:t>
            </a:r>
          </a:p>
          <a:p>
            <a:pPr marL="342900" indent="-342900">
              <a:buFontTx/>
              <a:buChar char="-"/>
            </a:pPr>
            <a:endParaRPr lang="en-GB" sz="2400" dirty="0">
              <a:solidFill>
                <a:schemeClr val="tx1">
                  <a:lumMod val="85000"/>
                  <a:lumOff val="15000"/>
                </a:schemeClr>
              </a:solidFill>
            </a:endParaRPr>
          </a:p>
          <a:p>
            <a:r>
              <a:rPr lang="en-GB" sz="2400" b="1" dirty="0">
                <a:solidFill>
                  <a:schemeClr val="tx1">
                    <a:lumMod val="85000"/>
                    <a:lumOff val="15000"/>
                  </a:schemeClr>
                </a:solidFill>
              </a:rPr>
              <a:t>During the event</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Camera on (recommended, higher levels of engagement).</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Break the ice (around the room, brief introductions – name, role, org, experience).</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Reiterate instructions, remind participants to complete the knowledge checks at the end of each module, and explain how participants can request support.</a:t>
            </a:r>
          </a:p>
          <a:p>
            <a:pPr marL="342900" indent="-342900">
              <a:spcBef>
                <a:spcPts val="600"/>
              </a:spcBef>
              <a:spcAft>
                <a:spcPts val="600"/>
              </a:spcAft>
              <a:buFont typeface="Wingdings" panose="05000000000000000000" pitchFamily="2" charset="2"/>
              <a:buChar char="q"/>
            </a:pPr>
            <a:r>
              <a:rPr lang="en-GB" sz="2400" dirty="0">
                <a:solidFill>
                  <a:schemeClr val="tx1">
                    <a:lumMod val="85000"/>
                    <a:lumOff val="15000"/>
                  </a:schemeClr>
                </a:solidFill>
              </a:rPr>
              <a:t>Leverage the back channel when in need of assistance.</a:t>
            </a:r>
          </a:p>
        </p:txBody>
      </p:sp>
    </p:spTree>
    <p:extLst>
      <p:ext uri="{BB962C8B-B14F-4D97-AF65-F5344CB8AC3E}">
        <p14:creationId xmlns:p14="http://schemas.microsoft.com/office/powerpoint/2010/main" val="4131233159"/>
      </p:ext>
    </p:extLst>
  </p:cSld>
  <p:clrMapOvr>
    <a:masterClrMapping/>
  </p:clrMapOvr>
</p:sld>
</file>

<file path=ppt/theme/theme1.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CP Blue Bar template">
  <a:themeElements>
    <a:clrScheme name="Custom 3">
      <a:dk1>
        <a:srgbClr val="1A1A1A"/>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D59DFF"/>
      </a:hlink>
      <a:folHlink>
        <a:srgbClr val="D59D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6350">
          <a:solidFill>
            <a:schemeClr val="bg1">
              <a:lumMod val="75000"/>
            </a:schemeClr>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CP Blue Bar template" id="{CFE7B791-C2E7-4325-9B07-07DF86B9255E}" vid="{972023DB-4979-45B7-975E-63A58B96392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37EA91DAA2FF7458579DFA267B49EDE" ma:contentTypeVersion="10" ma:contentTypeDescription="Create a new document." ma:contentTypeScope="" ma:versionID="7d7c5c53f9f191253751519afebfb24d">
  <xsd:schema xmlns:xsd="http://www.w3.org/2001/XMLSchema" xmlns:xs="http://www.w3.org/2001/XMLSchema" xmlns:p="http://schemas.microsoft.com/office/2006/metadata/properties" xmlns:ns2="a35bb2ee-be0b-49ae-88fe-fe7d51ad669a" xmlns:ns3="907e2c73-dbba-4ff5-b1c0-ca5e7697c046" targetNamespace="http://schemas.microsoft.com/office/2006/metadata/properties" ma:root="true" ma:fieldsID="7ac46d0950b667444c74822583fc8851" ns2:_="" ns3:_="">
    <xsd:import namespace="a35bb2ee-be0b-49ae-88fe-fe7d51ad669a"/>
    <xsd:import namespace="907e2c73-dbba-4ff5-b1c0-ca5e7697c04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35bb2ee-be0b-49ae-88fe-fe7d51ad66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07e2c73-dbba-4ff5-b1c0-ca5e7697c04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7832919-FD5E-452F-ADA2-0287A90041BB}">
  <ds:schemaRefs>
    <ds:schemaRef ds:uri="http://schemas.microsoft.com/sharepoint/v3/contenttype/forms"/>
  </ds:schemaRefs>
</ds:datastoreItem>
</file>

<file path=customXml/itemProps2.xml><?xml version="1.0" encoding="utf-8"?>
<ds:datastoreItem xmlns:ds="http://schemas.openxmlformats.org/officeDocument/2006/customXml" ds:itemID="{7743D7BC-5F2B-4702-9F36-B99188AC533E}">
  <ds:schemaRefs>
    <ds:schemaRef ds:uri="http://purl.org/dc/terms/"/>
    <ds:schemaRef ds:uri="http://schemas.microsoft.com/office/2006/metadata/properties"/>
    <ds:schemaRef ds:uri="http://schemas.microsoft.com/office/infopath/2007/PartnerControls"/>
    <ds:schemaRef ds:uri="http://purl.org/dc/elements/1.1/"/>
    <ds:schemaRef ds:uri="http://purl.org/dc/dcmitype/"/>
    <ds:schemaRef ds:uri="http://schemas.microsoft.com/office/2006/documentManagement/types"/>
    <ds:schemaRef ds:uri="http://schemas.openxmlformats.org/package/2006/metadata/core-properties"/>
    <ds:schemaRef ds:uri="907e2c73-dbba-4ff5-b1c0-ca5e7697c046"/>
    <ds:schemaRef ds:uri="a35bb2ee-be0b-49ae-88fe-fe7d51ad669a"/>
    <ds:schemaRef ds:uri="http://www.w3.org/XML/1998/namespace"/>
  </ds:schemaRefs>
</ds:datastoreItem>
</file>

<file path=customXml/itemProps3.xml><?xml version="1.0" encoding="utf-8"?>
<ds:datastoreItem xmlns:ds="http://schemas.openxmlformats.org/officeDocument/2006/customXml" ds:itemID="{B34797DE-CCE4-47E3-B63C-D056975957D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35bb2ee-be0b-49ae-88fe-fe7d51ad669a"/>
    <ds:schemaRef ds:uri="907e2c73-dbba-4ff5-b1c0-ca5e7697c0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3396</Words>
  <Application>Microsoft Office PowerPoint</Application>
  <PresentationFormat>Widescreen</PresentationFormat>
  <Paragraphs>332</Paragraphs>
  <Slides>28</Slides>
  <Notes>28</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28</vt:i4>
      </vt:variant>
    </vt:vector>
  </HeadingPairs>
  <TitlesOfParts>
    <vt:vector size="40" baseType="lpstr">
      <vt:lpstr>-apple-system</vt:lpstr>
      <vt:lpstr>Arial</vt:lpstr>
      <vt:lpstr>Calibri</vt:lpstr>
      <vt:lpstr>Calibri Light</vt:lpstr>
      <vt:lpstr>Segoe UI</vt:lpstr>
      <vt:lpstr>Segoe UI Semibold</vt:lpstr>
      <vt:lpstr>Segoe UI Semilight</vt:lpstr>
      <vt:lpstr>Wingdings</vt:lpstr>
      <vt:lpstr>Wingdings 2</vt:lpstr>
      <vt:lpstr>2_office theme</vt:lpstr>
      <vt:lpstr>1_office theme</vt:lpstr>
      <vt:lpstr>OCP Blue Bar template</vt:lpstr>
      <vt:lpstr>Microsoft Purview Accelerator</vt:lpstr>
      <vt:lpstr>What is the Microsoft Purview Accelerator</vt:lpstr>
      <vt:lpstr>Timings</vt:lpstr>
      <vt:lpstr>On-site vs. remote delivery</vt:lpstr>
      <vt:lpstr>Pre-Lab Survey</vt:lpstr>
      <vt:lpstr>Post-Lab Survey</vt:lpstr>
      <vt:lpstr>Impact</vt:lpstr>
      <vt:lpstr>Back channel</vt:lpstr>
      <vt:lpstr>Proctor readiness and tips</vt:lpstr>
      <vt:lpstr>Participant pre-requisites</vt:lpstr>
      <vt:lpstr>Lab environment</vt:lpstr>
      <vt:lpstr>Gotcha #1: Resource providers</vt:lpstr>
      <vt:lpstr>Gotcha #2: Quotas</vt:lpstr>
      <vt:lpstr>How to contribute</vt:lpstr>
      <vt:lpstr>Pre-Event Checklist</vt:lpstr>
      <vt:lpstr>On-Day Checklist</vt:lpstr>
      <vt:lpstr>Lab Material Walkthrough</vt:lpstr>
      <vt:lpstr>Knowledge Checks</vt:lpstr>
      <vt:lpstr>Knowledge Check #1</vt:lpstr>
      <vt:lpstr>Knowledge Check #2</vt:lpstr>
      <vt:lpstr>Knowledge Check #3</vt:lpstr>
      <vt:lpstr>Knowledge Check #4</vt:lpstr>
      <vt:lpstr>Knowledge Check #5</vt:lpstr>
      <vt:lpstr>Knowledge Check #6</vt:lpstr>
      <vt:lpstr>Knowledge Check #7</vt:lpstr>
      <vt:lpstr>Knowledge Check #8</vt:lpstr>
      <vt:lpstr>Knowledge Check #9</vt:lpstr>
      <vt:lpstr>Knowledge Check #10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Purview Workshop</dc:title>
  <dc:creator>Taygan Rifat</dc:creator>
  <cp:lastModifiedBy>Taygan Rifat</cp:lastModifiedBy>
  <cp:revision>12</cp:revision>
  <dcterms:created xsi:type="dcterms:W3CDTF">2021-10-13T08:46:08Z</dcterms:created>
  <dcterms:modified xsi:type="dcterms:W3CDTF">2022-08-12T14:23:47Z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0x010100737EA91DAA2FF7458579DFA267B49EDE</vt:lpwstr>
  </property>
</Properties>
</file>

<file path=docProps/thumbnail.jpeg>
</file>